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77" r:id="rId6"/>
    <p:sldId id="273" r:id="rId7"/>
    <p:sldId id="261" r:id="rId8"/>
    <p:sldId id="260" r:id="rId9"/>
    <p:sldId id="278" r:id="rId10"/>
    <p:sldId id="258" r:id="rId11"/>
    <p:sldId id="262" r:id="rId12"/>
    <p:sldId id="263" r:id="rId13"/>
    <p:sldId id="27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62" autoAdjust="0"/>
    <p:restoredTop sz="93447" autoAdjust="0"/>
  </p:normalViewPr>
  <p:slideViewPr>
    <p:cSldViewPr snapToGrid="0">
      <p:cViewPr varScale="1">
        <p:scale>
          <a:sx n="56" d="100"/>
          <a:sy n="56" d="100"/>
        </p:scale>
        <p:origin x="56" y="1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_rels/data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svg"/></Relationships>
</file>

<file path=ppt/diagrams/_rels/data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image" Target="../media/image1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svg"/><Relationship Id="rId1"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FC967B-06B8-430B-B500-FD9E0EA9296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72EB13D6-8006-4732-ADCC-55733C34E5CE}">
      <dgm:prSet/>
      <dgm:spPr/>
      <dgm:t>
        <a:bodyPr/>
        <a:lstStyle/>
        <a:p>
          <a:pPr>
            <a:lnSpc>
              <a:spcPct val="100000"/>
            </a:lnSpc>
          </a:pPr>
          <a:r>
            <a:rPr lang="en-GB"/>
            <a:t>Importance of reading: </a:t>
          </a:r>
          <a:endParaRPr lang="en-US"/>
        </a:p>
      </dgm:t>
    </dgm:pt>
    <dgm:pt modelId="{F5E2B33D-7975-4197-81F2-980ADE08DA91}" type="parTrans" cxnId="{AD74DE54-CC6F-4C46-803A-D1395A1118E2}">
      <dgm:prSet/>
      <dgm:spPr/>
      <dgm:t>
        <a:bodyPr/>
        <a:lstStyle/>
        <a:p>
          <a:endParaRPr lang="en-US"/>
        </a:p>
      </dgm:t>
    </dgm:pt>
    <dgm:pt modelId="{033BAC0F-9330-46A7-880C-2B4AE7427645}" type="sibTrans" cxnId="{AD74DE54-CC6F-4C46-803A-D1395A1118E2}">
      <dgm:prSet/>
      <dgm:spPr/>
      <dgm:t>
        <a:bodyPr/>
        <a:lstStyle/>
        <a:p>
          <a:endParaRPr lang="en-US"/>
        </a:p>
      </dgm:t>
    </dgm:pt>
    <dgm:pt modelId="{97D0F27C-5AFA-4F54-BE19-30D998500A4F}">
      <dgm:prSet/>
      <dgm:spPr/>
      <dgm:t>
        <a:bodyPr/>
        <a:lstStyle/>
        <a:p>
          <a:pPr>
            <a:lnSpc>
              <a:spcPct val="100000"/>
            </a:lnSpc>
          </a:pPr>
          <a:r>
            <a:rPr lang="en-GB"/>
            <a:t>Children will be heard read in school during our ERIC reading sessions, but they should be heard read at home too. Please could you indicate if you have heard your child read at home by signing their reading diaries.</a:t>
          </a:r>
          <a:endParaRPr lang="en-US"/>
        </a:p>
      </dgm:t>
    </dgm:pt>
    <dgm:pt modelId="{D3D13244-7345-4505-AF62-F1B9C2B2AE1D}" type="parTrans" cxnId="{830179EB-D4B6-4B0A-8B8D-6860E3FD9CCD}">
      <dgm:prSet/>
      <dgm:spPr/>
      <dgm:t>
        <a:bodyPr/>
        <a:lstStyle/>
        <a:p>
          <a:endParaRPr lang="en-US"/>
        </a:p>
      </dgm:t>
    </dgm:pt>
    <dgm:pt modelId="{23D297A1-28DA-4758-A528-CAF1BC34CAAF}" type="sibTrans" cxnId="{830179EB-D4B6-4B0A-8B8D-6860E3FD9CCD}">
      <dgm:prSet/>
      <dgm:spPr/>
      <dgm:t>
        <a:bodyPr/>
        <a:lstStyle/>
        <a:p>
          <a:endParaRPr lang="en-US"/>
        </a:p>
      </dgm:t>
    </dgm:pt>
    <dgm:pt modelId="{C425364C-ACE4-4F2A-A442-78A0F8ACCC7D}" type="pres">
      <dgm:prSet presAssocID="{EAFC967B-06B8-430B-B500-FD9E0EA9296E}" presName="root" presStyleCnt="0">
        <dgm:presLayoutVars>
          <dgm:dir/>
          <dgm:resizeHandles val="exact"/>
        </dgm:presLayoutVars>
      </dgm:prSet>
      <dgm:spPr/>
    </dgm:pt>
    <dgm:pt modelId="{AC809DFD-2B44-4166-919E-39F93DCF6CF7}" type="pres">
      <dgm:prSet presAssocID="{72EB13D6-8006-4732-ADCC-55733C34E5CE}" presName="compNode" presStyleCnt="0"/>
      <dgm:spPr/>
    </dgm:pt>
    <dgm:pt modelId="{E99C85D5-E97D-42C2-B045-5EABC48C23BC}" type="pres">
      <dgm:prSet presAssocID="{72EB13D6-8006-4732-ADCC-55733C34E5CE}" presName="bgRect" presStyleLbl="bgShp" presStyleIdx="0" presStyleCnt="2" custLinFactY="-98272" custLinFactNeighborY="-100000"/>
      <dgm:spPr/>
    </dgm:pt>
    <dgm:pt modelId="{BB976637-61F6-4D30-8B9B-17E1FFA0210F}" type="pres">
      <dgm:prSet presAssocID="{72EB13D6-8006-4732-ADCC-55733C34E5CE}"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Open Book"/>
        </a:ext>
      </dgm:extLst>
    </dgm:pt>
    <dgm:pt modelId="{7CE39CE2-3F41-46A0-AA99-FD7972987178}" type="pres">
      <dgm:prSet presAssocID="{72EB13D6-8006-4732-ADCC-55733C34E5CE}" presName="spaceRect" presStyleCnt="0"/>
      <dgm:spPr/>
    </dgm:pt>
    <dgm:pt modelId="{D497ACC7-2251-47E3-BFBB-332EF641883F}" type="pres">
      <dgm:prSet presAssocID="{72EB13D6-8006-4732-ADCC-55733C34E5CE}" presName="parTx" presStyleLbl="revTx" presStyleIdx="0" presStyleCnt="2">
        <dgm:presLayoutVars>
          <dgm:chMax val="0"/>
          <dgm:chPref val="0"/>
        </dgm:presLayoutVars>
      </dgm:prSet>
      <dgm:spPr/>
    </dgm:pt>
    <dgm:pt modelId="{EE474C14-C554-4E07-AC33-FB168E6D4E93}" type="pres">
      <dgm:prSet presAssocID="{033BAC0F-9330-46A7-880C-2B4AE7427645}" presName="sibTrans" presStyleCnt="0"/>
      <dgm:spPr/>
    </dgm:pt>
    <dgm:pt modelId="{9640A90A-1FF1-4171-A675-F8E71A269492}" type="pres">
      <dgm:prSet presAssocID="{97D0F27C-5AFA-4F54-BE19-30D998500A4F}" presName="compNode" presStyleCnt="0"/>
      <dgm:spPr/>
    </dgm:pt>
    <dgm:pt modelId="{91D17CA8-7C7A-4BC7-8367-3485FAF4BD56}" type="pres">
      <dgm:prSet presAssocID="{97D0F27C-5AFA-4F54-BE19-30D998500A4F}" presName="bgRect" presStyleLbl="bgShp" presStyleIdx="1" presStyleCnt="2"/>
      <dgm:spPr/>
    </dgm:pt>
    <dgm:pt modelId="{157916E8-BB03-4B00-B737-EBD2AE18A69F}" type="pres">
      <dgm:prSet presAssocID="{97D0F27C-5AFA-4F54-BE19-30D998500A4F}"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7E085172-A37E-47CA-A237-ECE9C0240841}" type="pres">
      <dgm:prSet presAssocID="{97D0F27C-5AFA-4F54-BE19-30D998500A4F}" presName="spaceRect" presStyleCnt="0"/>
      <dgm:spPr/>
    </dgm:pt>
    <dgm:pt modelId="{0CD31880-46BD-43E3-A648-1E38E7F7607F}" type="pres">
      <dgm:prSet presAssocID="{97D0F27C-5AFA-4F54-BE19-30D998500A4F}" presName="parTx" presStyleLbl="revTx" presStyleIdx="1" presStyleCnt="2">
        <dgm:presLayoutVars>
          <dgm:chMax val="0"/>
          <dgm:chPref val="0"/>
        </dgm:presLayoutVars>
      </dgm:prSet>
      <dgm:spPr/>
    </dgm:pt>
  </dgm:ptLst>
  <dgm:cxnLst>
    <dgm:cxn modelId="{05F5771B-0407-4D08-972D-7BF347209098}" type="presOf" srcId="{97D0F27C-5AFA-4F54-BE19-30D998500A4F}" destId="{0CD31880-46BD-43E3-A648-1E38E7F7607F}" srcOrd="0" destOrd="0" presId="urn:microsoft.com/office/officeart/2018/2/layout/IconVerticalSolidList"/>
    <dgm:cxn modelId="{C757C13F-7CE0-478B-9AE8-37A018E56DB7}" type="presOf" srcId="{EAFC967B-06B8-430B-B500-FD9E0EA9296E}" destId="{C425364C-ACE4-4F2A-A442-78A0F8ACCC7D}" srcOrd="0" destOrd="0" presId="urn:microsoft.com/office/officeart/2018/2/layout/IconVerticalSolidList"/>
    <dgm:cxn modelId="{AD74DE54-CC6F-4C46-803A-D1395A1118E2}" srcId="{EAFC967B-06B8-430B-B500-FD9E0EA9296E}" destId="{72EB13D6-8006-4732-ADCC-55733C34E5CE}" srcOrd="0" destOrd="0" parTransId="{F5E2B33D-7975-4197-81F2-980ADE08DA91}" sibTransId="{033BAC0F-9330-46A7-880C-2B4AE7427645}"/>
    <dgm:cxn modelId="{830179EB-D4B6-4B0A-8B8D-6860E3FD9CCD}" srcId="{EAFC967B-06B8-430B-B500-FD9E0EA9296E}" destId="{97D0F27C-5AFA-4F54-BE19-30D998500A4F}" srcOrd="1" destOrd="0" parTransId="{D3D13244-7345-4505-AF62-F1B9C2B2AE1D}" sibTransId="{23D297A1-28DA-4758-A528-CAF1BC34CAAF}"/>
    <dgm:cxn modelId="{CA31EAFE-59EF-4FE5-8E9F-A193AB0225E5}" type="presOf" srcId="{72EB13D6-8006-4732-ADCC-55733C34E5CE}" destId="{D497ACC7-2251-47E3-BFBB-332EF641883F}" srcOrd="0" destOrd="0" presId="urn:microsoft.com/office/officeart/2018/2/layout/IconVerticalSolidList"/>
    <dgm:cxn modelId="{2A3C6CF9-369D-4AA4-9F66-7E8B1D184281}" type="presParOf" srcId="{C425364C-ACE4-4F2A-A442-78A0F8ACCC7D}" destId="{AC809DFD-2B44-4166-919E-39F93DCF6CF7}" srcOrd="0" destOrd="0" presId="urn:microsoft.com/office/officeart/2018/2/layout/IconVerticalSolidList"/>
    <dgm:cxn modelId="{300E38B3-065A-4850-9772-98AB6BA3C6D7}" type="presParOf" srcId="{AC809DFD-2B44-4166-919E-39F93DCF6CF7}" destId="{E99C85D5-E97D-42C2-B045-5EABC48C23BC}" srcOrd="0" destOrd="0" presId="urn:microsoft.com/office/officeart/2018/2/layout/IconVerticalSolidList"/>
    <dgm:cxn modelId="{61B0368B-A13C-48B9-8A83-BEC3620565CD}" type="presParOf" srcId="{AC809DFD-2B44-4166-919E-39F93DCF6CF7}" destId="{BB976637-61F6-4D30-8B9B-17E1FFA0210F}" srcOrd="1" destOrd="0" presId="urn:microsoft.com/office/officeart/2018/2/layout/IconVerticalSolidList"/>
    <dgm:cxn modelId="{9526177A-B58A-4B4F-84C7-63EB6336CEC3}" type="presParOf" srcId="{AC809DFD-2B44-4166-919E-39F93DCF6CF7}" destId="{7CE39CE2-3F41-46A0-AA99-FD7972987178}" srcOrd="2" destOrd="0" presId="urn:microsoft.com/office/officeart/2018/2/layout/IconVerticalSolidList"/>
    <dgm:cxn modelId="{54830EA7-1733-4B9D-9DC4-72047EC01A81}" type="presParOf" srcId="{AC809DFD-2B44-4166-919E-39F93DCF6CF7}" destId="{D497ACC7-2251-47E3-BFBB-332EF641883F}" srcOrd="3" destOrd="0" presId="urn:microsoft.com/office/officeart/2018/2/layout/IconVerticalSolidList"/>
    <dgm:cxn modelId="{9369DFBE-3896-43F6-8697-7021CD73B42D}" type="presParOf" srcId="{C425364C-ACE4-4F2A-A442-78A0F8ACCC7D}" destId="{EE474C14-C554-4E07-AC33-FB168E6D4E93}" srcOrd="1" destOrd="0" presId="urn:microsoft.com/office/officeart/2018/2/layout/IconVerticalSolidList"/>
    <dgm:cxn modelId="{E0FB6656-01BF-440D-A470-7B8E112743F8}" type="presParOf" srcId="{C425364C-ACE4-4F2A-A442-78A0F8ACCC7D}" destId="{9640A90A-1FF1-4171-A675-F8E71A269492}" srcOrd="2" destOrd="0" presId="urn:microsoft.com/office/officeart/2018/2/layout/IconVerticalSolidList"/>
    <dgm:cxn modelId="{8A9E36C2-3017-42CD-BB4D-BBEE0035237C}" type="presParOf" srcId="{9640A90A-1FF1-4171-A675-F8E71A269492}" destId="{91D17CA8-7C7A-4BC7-8367-3485FAF4BD56}" srcOrd="0" destOrd="0" presId="urn:microsoft.com/office/officeart/2018/2/layout/IconVerticalSolidList"/>
    <dgm:cxn modelId="{6CBCB2BA-2949-409F-9287-3C7E8C2925FA}" type="presParOf" srcId="{9640A90A-1FF1-4171-A675-F8E71A269492}" destId="{157916E8-BB03-4B00-B737-EBD2AE18A69F}" srcOrd="1" destOrd="0" presId="urn:microsoft.com/office/officeart/2018/2/layout/IconVerticalSolidList"/>
    <dgm:cxn modelId="{D8DDC476-1BBC-4145-8922-EA5F37E545E6}" type="presParOf" srcId="{9640A90A-1FF1-4171-A675-F8E71A269492}" destId="{7E085172-A37E-47CA-A237-ECE9C0240841}" srcOrd="2" destOrd="0" presId="urn:microsoft.com/office/officeart/2018/2/layout/IconVerticalSolidList"/>
    <dgm:cxn modelId="{7D2FCA1F-5A8E-434C-A731-0D2632F9EE97}" type="presParOf" srcId="{9640A90A-1FF1-4171-A675-F8E71A269492}" destId="{0CD31880-46BD-43E3-A648-1E38E7F7607F}"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D9A85A-3419-41B7-98FD-1E70204C437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A759FCE-CA87-4087-8C66-887C00D2A4C5}">
      <dgm:prSet/>
      <dgm:spPr/>
      <dgm:t>
        <a:bodyPr/>
        <a:lstStyle/>
        <a:p>
          <a:pPr>
            <a:lnSpc>
              <a:spcPct val="100000"/>
            </a:lnSpc>
          </a:pPr>
          <a:r>
            <a:rPr lang="en-GB"/>
            <a:t>22nd -26</a:t>
          </a:r>
          <a:r>
            <a:rPr lang="en-GB" baseline="30000"/>
            <a:t>th</a:t>
          </a:r>
          <a:r>
            <a:rPr lang="en-GB"/>
            <a:t> February 2027</a:t>
          </a:r>
          <a:endParaRPr lang="en-US"/>
        </a:p>
      </dgm:t>
    </dgm:pt>
    <dgm:pt modelId="{D08BEFD0-2871-47C2-B677-8DA3847AA76F}" type="parTrans" cxnId="{B2E61D49-D216-4419-979C-0C370A71BC65}">
      <dgm:prSet/>
      <dgm:spPr/>
      <dgm:t>
        <a:bodyPr/>
        <a:lstStyle/>
        <a:p>
          <a:endParaRPr lang="en-US"/>
        </a:p>
      </dgm:t>
    </dgm:pt>
    <dgm:pt modelId="{9BCC1653-0079-4263-B7C6-1EED6B175497}" type="sibTrans" cxnId="{B2E61D49-D216-4419-979C-0C370A71BC65}">
      <dgm:prSet/>
      <dgm:spPr/>
      <dgm:t>
        <a:bodyPr/>
        <a:lstStyle/>
        <a:p>
          <a:endParaRPr lang="en-US"/>
        </a:p>
      </dgm:t>
    </dgm:pt>
    <dgm:pt modelId="{42274DA7-D306-4546-98A7-D912081245AA}">
      <dgm:prSet/>
      <dgm:spPr/>
      <dgm:t>
        <a:bodyPr/>
        <a:lstStyle/>
        <a:p>
          <a:pPr>
            <a:lnSpc>
              <a:spcPct val="100000"/>
            </a:lnSpc>
          </a:pPr>
          <a:r>
            <a:rPr lang="en-GB"/>
            <a:t>Parent meeting to take place following the Christmas holidays</a:t>
          </a:r>
          <a:endParaRPr lang="en-US"/>
        </a:p>
      </dgm:t>
    </dgm:pt>
    <dgm:pt modelId="{69CA4383-A8CE-45F3-B381-516DE5BCDBDA}" type="parTrans" cxnId="{97D2D15C-6B6E-4839-8176-5F6572025AE3}">
      <dgm:prSet/>
      <dgm:spPr/>
      <dgm:t>
        <a:bodyPr/>
        <a:lstStyle/>
        <a:p>
          <a:endParaRPr lang="en-US"/>
        </a:p>
      </dgm:t>
    </dgm:pt>
    <dgm:pt modelId="{AE65A65A-179E-44AC-A757-CE5FE6EA91F1}" type="sibTrans" cxnId="{97D2D15C-6B6E-4839-8176-5F6572025AE3}">
      <dgm:prSet/>
      <dgm:spPr/>
      <dgm:t>
        <a:bodyPr/>
        <a:lstStyle/>
        <a:p>
          <a:endParaRPr lang="en-US"/>
        </a:p>
      </dgm:t>
    </dgm:pt>
    <dgm:pt modelId="{47A45074-EDCD-4B37-AD5C-CA94897326EE}">
      <dgm:prSet/>
      <dgm:spPr/>
      <dgm:t>
        <a:bodyPr/>
        <a:lstStyle/>
        <a:p>
          <a:pPr>
            <a:lnSpc>
              <a:spcPct val="100000"/>
            </a:lnSpc>
          </a:pPr>
          <a:r>
            <a:rPr lang="en-GB"/>
            <a:t>Arbor consent and non-refundable deposit of £50 by end of September.</a:t>
          </a:r>
          <a:endParaRPr lang="en-US"/>
        </a:p>
      </dgm:t>
    </dgm:pt>
    <dgm:pt modelId="{C26E78B0-0EB5-4E23-9302-B296CBD65FD4}" type="parTrans" cxnId="{D7521A91-1571-422D-8929-8846640BE6B8}">
      <dgm:prSet/>
      <dgm:spPr/>
      <dgm:t>
        <a:bodyPr/>
        <a:lstStyle/>
        <a:p>
          <a:endParaRPr lang="en-US"/>
        </a:p>
      </dgm:t>
    </dgm:pt>
    <dgm:pt modelId="{E633C767-6833-490D-BE81-EDA8BB5B510D}" type="sibTrans" cxnId="{D7521A91-1571-422D-8929-8846640BE6B8}">
      <dgm:prSet/>
      <dgm:spPr/>
      <dgm:t>
        <a:bodyPr/>
        <a:lstStyle/>
        <a:p>
          <a:endParaRPr lang="en-US"/>
        </a:p>
      </dgm:t>
    </dgm:pt>
    <dgm:pt modelId="{13640947-B0D1-4B71-997A-8E0CA6C70644}" type="pres">
      <dgm:prSet presAssocID="{45D9A85A-3419-41B7-98FD-1E70204C437E}" presName="root" presStyleCnt="0">
        <dgm:presLayoutVars>
          <dgm:dir/>
          <dgm:resizeHandles val="exact"/>
        </dgm:presLayoutVars>
      </dgm:prSet>
      <dgm:spPr/>
    </dgm:pt>
    <dgm:pt modelId="{50624B23-B1FF-4A82-9CC2-10632468E12A}" type="pres">
      <dgm:prSet presAssocID="{EA759FCE-CA87-4087-8C66-887C00D2A4C5}" presName="compNode" presStyleCnt="0"/>
      <dgm:spPr/>
    </dgm:pt>
    <dgm:pt modelId="{3CD86BC5-7C77-432D-91FF-1A6A2D672EF6}" type="pres">
      <dgm:prSet presAssocID="{EA759FCE-CA87-4087-8C66-887C00D2A4C5}" presName="bgRect" presStyleLbl="bgShp" presStyleIdx="0" presStyleCnt="3"/>
      <dgm:spPr/>
    </dgm:pt>
    <dgm:pt modelId="{39A60F21-796C-4BF8-A2B3-0BDFC800AB7B}" type="pres">
      <dgm:prSet presAssocID="{EA759FCE-CA87-4087-8C66-887C00D2A4C5}"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Daily Calendar"/>
        </a:ext>
      </dgm:extLst>
    </dgm:pt>
    <dgm:pt modelId="{31A99EE9-D356-4F48-B3C4-C28B6B7CA165}" type="pres">
      <dgm:prSet presAssocID="{EA759FCE-CA87-4087-8C66-887C00D2A4C5}" presName="spaceRect" presStyleCnt="0"/>
      <dgm:spPr/>
    </dgm:pt>
    <dgm:pt modelId="{0FE672A0-9BCA-49FE-A57C-F13DC686A2DC}" type="pres">
      <dgm:prSet presAssocID="{EA759FCE-CA87-4087-8C66-887C00D2A4C5}" presName="parTx" presStyleLbl="revTx" presStyleIdx="0" presStyleCnt="3">
        <dgm:presLayoutVars>
          <dgm:chMax val="0"/>
          <dgm:chPref val="0"/>
        </dgm:presLayoutVars>
      </dgm:prSet>
      <dgm:spPr/>
    </dgm:pt>
    <dgm:pt modelId="{FE0A45D3-2C42-43EB-BF03-DFE752846866}" type="pres">
      <dgm:prSet presAssocID="{9BCC1653-0079-4263-B7C6-1EED6B175497}" presName="sibTrans" presStyleCnt="0"/>
      <dgm:spPr/>
    </dgm:pt>
    <dgm:pt modelId="{7B2BFCE3-62A7-40BE-8045-5766881ECC25}" type="pres">
      <dgm:prSet presAssocID="{42274DA7-D306-4546-98A7-D912081245AA}" presName="compNode" presStyleCnt="0"/>
      <dgm:spPr/>
    </dgm:pt>
    <dgm:pt modelId="{E8052D90-97EB-4502-8222-E251B434175D}" type="pres">
      <dgm:prSet presAssocID="{42274DA7-D306-4546-98A7-D912081245AA}" presName="bgRect" presStyleLbl="bgShp" presStyleIdx="1" presStyleCnt="3"/>
      <dgm:spPr/>
    </dgm:pt>
    <dgm:pt modelId="{8DDB12EB-78F4-4B26-8FBC-8CBA57DCA412}" type="pres">
      <dgm:prSet presAssocID="{42274DA7-D306-4546-98A7-D912081245AA}"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nowflake"/>
        </a:ext>
      </dgm:extLst>
    </dgm:pt>
    <dgm:pt modelId="{3C92742D-B9AD-4217-9984-D88E68B51E34}" type="pres">
      <dgm:prSet presAssocID="{42274DA7-D306-4546-98A7-D912081245AA}" presName="spaceRect" presStyleCnt="0"/>
      <dgm:spPr/>
    </dgm:pt>
    <dgm:pt modelId="{A11E414D-D9B9-4BA5-B8AE-97B879974FF5}" type="pres">
      <dgm:prSet presAssocID="{42274DA7-D306-4546-98A7-D912081245AA}" presName="parTx" presStyleLbl="revTx" presStyleIdx="1" presStyleCnt="3">
        <dgm:presLayoutVars>
          <dgm:chMax val="0"/>
          <dgm:chPref val="0"/>
        </dgm:presLayoutVars>
      </dgm:prSet>
      <dgm:spPr/>
    </dgm:pt>
    <dgm:pt modelId="{081AD60B-E0C2-461B-AB0A-25E99DCC034A}" type="pres">
      <dgm:prSet presAssocID="{AE65A65A-179E-44AC-A757-CE5FE6EA91F1}" presName="sibTrans" presStyleCnt="0"/>
      <dgm:spPr/>
    </dgm:pt>
    <dgm:pt modelId="{E698929F-83AC-41C8-A658-214078D1F64D}" type="pres">
      <dgm:prSet presAssocID="{47A45074-EDCD-4B37-AD5C-CA94897326EE}" presName="compNode" presStyleCnt="0"/>
      <dgm:spPr/>
    </dgm:pt>
    <dgm:pt modelId="{4004F786-8366-4161-9DBE-B00983EECF3D}" type="pres">
      <dgm:prSet presAssocID="{47A45074-EDCD-4B37-AD5C-CA94897326EE}" presName="bgRect" presStyleLbl="bgShp" presStyleIdx="2" presStyleCnt="3"/>
      <dgm:spPr/>
    </dgm:pt>
    <dgm:pt modelId="{F8D1EAFA-8B69-4447-97E1-CD05D1892489}" type="pres">
      <dgm:prSet presAssocID="{47A45074-EDCD-4B37-AD5C-CA94897326EE}"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uro"/>
        </a:ext>
      </dgm:extLst>
    </dgm:pt>
    <dgm:pt modelId="{60829900-F269-4D2D-9AA3-8BD9251D4D10}" type="pres">
      <dgm:prSet presAssocID="{47A45074-EDCD-4B37-AD5C-CA94897326EE}" presName="spaceRect" presStyleCnt="0"/>
      <dgm:spPr/>
    </dgm:pt>
    <dgm:pt modelId="{9F3746BF-29F6-42A5-8C95-5B384889BEDC}" type="pres">
      <dgm:prSet presAssocID="{47A45074-EDCD-4B37-AD5C-CA94897326EE}" presName="parTx" presStyleLbl="revTx" presStyleIdx="2" presStyleCnt="3">
        <dgm:presLayoutVars>
          <dgm:chMax val="0"/>
          <dgm:chPref val="0"/>
        </dgm:presLayoutVars>
      </dgm:prSet>
      <dgm:spPr/>
    </dgm:pt>
  </dgm:ptLst>
  <dgm:cxnLst>
    <dgm:cxn modelId="{8B6AEF07-1C4C-440E-9619-0B659D522E90}" type="presOf" srcId="{42274DA7-D306-4546-98A7-D912081245AA}" destId="{A11E414D-D9B9-4BA5-B8AE-97B879974FF5}" srcOrd="0" destOrd="0" presId="urn:microsoft.com/office/officeart/2018/2/layout/IconVerticalSolidList"/>
    <dgm:cxn modelId="{97D2D15C-6B6E-4839-8176-5F6572025AE3}" srcId="{45D9A85A-3419-41B7-98FD-1E70204C437E}" destId="{42274DA7-D306-4546-98A7-D912081245AA}" srcOrd="1" destOrd="0" parTransId="{69CA4383-A8CE-45F3-B381-516DE5BCDBDA}" sibTransId="{AE65A65A-179E-44AC-A757-CE5FE6EA91F1}"/>
    <dgm:cxn modelId="{B2E61D49-D216-4419-979C-0C370A71BC65}" srcId="{45D9A85A-3419-41B7-98FD-1E70204C437E}" destId="{EA759FCE-CA87-4087-8C66-887C00D2A4C5}" srcOrd="0" destOrd="0" parTransId="{D08BEFD0-2871-47C2-B677-8DA3847AA76F}" sibTransId="{9BCC1653-0079-4263-B7C6-1EED6B175497}"/>
    <dgm:cxn modelId="{D7521A91-1571-422D-8929-8846640BE6B8}" srcId="{45D9A85A-3419-41B7-98FD-1E70204C437E}" destId="{47A45074-EDCD-4B37-AD5C-CA94897326EE}" srcOrd="2" destOrd="0" parTransId="{C26E78B0-0EB5-4E23-9302-B296CBD65FD4}" sibTransId="{E633C767-6833-490D-BE81-EDA8BB5B510D}"/>
    <dgm:cxn modelId="{EB0488AC-905E-45ED-927E-FBCC0C5DC05F}" type="presOf" srcId="{47A45074-EDCD-4B37-AD5C-CA94897326EE}" destId="{9F3746BF-29F6-42A5-8C95-5B384889BEDC}" srcOrd="0" destOrd="0" presId="urn:microsoft.com/office/officeart/2018/2/layout/IconVerticalSolidList"/>
    <dgm:cxn modelId="{773195DD-5E49-46C6-B661-7260D7E47E4C}" type="presOf" srcId="{45D9A85A-3419-41B7-98FD-1E70204C437E}" destId="{13640947-B0D1-4B71-997A-8E0CA6C70644}" srcOrd="0" destOrd="0" presId="urn:microsoft.com/office/officeart/2018/2/layout/IconVerticalSolidList"/>
    <dgm:cxn modelId="{7AE719EA-1FFE-4879-9A72-A4341FEC9A1A}" type="presOf" srcId="{EA759FCE-CA87-4087-8C66-887C00D2A4C5}" destId="{0FE672A0-9BCA-49FE-A57C-F13DC686A2DC}" srcOrd="0" destOrd="0" presId="urn:microsoft.com/office/officeart/2018/2/layout/IconVerticalSolidList"/>
    <dgm:cxn modelId="{AD2EEAED-1BA4-4837-8939-24311230B164}" type="presParOf" srcId="{13640947-B0D1-4B71-997A-8E0CA6C70644}" destId="{50624B23-B1FF-4A82-9CC2-10632468E12A}" srcOrd="0" destOrd="0" presId="urn:microsoft.com/office/officeart/2018/2/layout/IconVerticalSolidList"/>
    <dgm:cxn modelId="{70F3A697-1FDC-4D5A-B334-F319A91DC30A}" type="presParOf" srcId="{50624B23-B1FF-4A82-9CC2-10632468E12A}" destId="{3CD86BC5-7C77-432D-91FF-1A6A2D672EF6}" srcOrd="0" destOrd="0" presId="urn:microsoft.com/office/officeart/2018/2/layout/IconVerticalSolidList"/>
    <dgm:cxn modelId="{68DCA97C-DB78-4FF8-BA82-2FDD0FDD562A}" type="presParOf" srcId="{50624B23-B1FF-4A82-9CC2-10632468E12A}" destId="{39A60F21-796C-4BF8-A2B3-0BDFC800AB7B}" srcOrd="1" destOrd="0" presId="urn:microsoft.com/office/officeart/2018/2/layout/IconVerticalSolidList"/>
    <dgm:cxn modelId="{B7F39CEB-1E07-4B35-BF88-1D0624825C70}" type="presParOf" srcId="{50624B23-B1FF-4A82-9CC2-10632468E12A}" destId="{31A99EE9-D356-4F48-B3C4-C28B6B7CA165}" srcOrd="2" destOrd="0" presId="urn:microsoft.com/office/officeart/2018/2/layout/IconVerticalSolidList"/>
    <dgm:cxn modelId="{B65A096E-79FD-4548-A3AE-DF4DC3E525AB}" type="presParOf" srcId="{50624B23-B1FF-4A82-9CC2-10632468E12A}" destId="{0FE672A0-9BCA-49FE-A57C-F13DC686A2DC}" srcOrd="3" destOrd="0" presId="urn:microsoft.com/office/officeart/2018/2/layout/IconVerticalSolidList"/>
    <dgm:cxn modelId="{9D38BF62-6CE4-4887-A8CA-ED507C68E1AE}" type="presParOf" srcId="{13640947-B0D1-4B71-997A-8E0CA6C70644}" destId="{FE0A45D3-2C42-43EB-BF03-DFE752846866}" srcOrd="1" destOrd="0" presId="urn:microsoft.com/office/officeart/2018/2/layout/IconVerticalSolidList"/>
    <dgm:cxn modelId="{D30641E2-1789-4204-9D15-07BCA5A38DB4}" type="presParOf" srcId="{13640947-B0D1-4B71-997A-8E0CA6C70644}" destId="{7B2BFCE3-62A7-40BE-8045-5766881ECC25}" srcOrd="2" destOrd="0" presId="urn:microsoft.com/office/officeart/2018/2/layout/IconVerticalSolidList"/>
    <dgm:cxn modelId="{3D3BE025-07A0-41B1-B9D3-7C5F2FABA457}" type="presParOf" srcId="{7B2BFCE3-62A7-40BE-8045-5766881ECC25}" destId="{E8052D90-97EB-4502-8222-E251B434175D}" srcOrd="0" destOrd="0" presId="urn:microsoft.com/office/officeart/2018/2/layout/IconVerticalSolidList"/>
    <dgm:cxn modelId="{38D944E8-9063-4711-ABA8-A1EC0EB7D764}" type="presParOf" srcId="{7B2BFCE3-62A7-40BE-8045-5766881ECC25}" destId="{8DDB12EB-78F4-4B26-8FBC-8CBA57DCA412}" srcOrd="1" destOrd="0" presId="urn:microsoft.com/office/officeart/2018/2/layout/IconVerticalSolidList"/>
    <dgm:cxn modelId="{CFEDE167-E5E7-4154-AD9E-26D29BEC00C2}" type="presParOf" srcId="{7B2BFCE3-62A7-40BE-8045-5766881ECC25}" destId="{3C92742D-B9AD-4217-9984-D88E68B51E34}" srcOrd="2" destOrd="0" presId="urn:microsoft.com/office/officeart/2018/2/layout/IconVerticalSolidList"/>
    <dgm:cxn modelId="{34758222-4832-405C-8DD4-17AB9BE3A1D5}" type="presParOf" srcId="{7B2BFCE3-62A7-40BE-8045-5766881ECC25}" destId="{A11E414D-D9B9-4BA5-B8AE-97B879974FF5}" srcOrd="3" destOrd="0" presId="urn:microsoft.com/office/officeart/2018/2/layout/IconVerticalSolidList"/>
    <dgm:cxn modelId="{667D8806-230E-43DB-B860-4F2F450091FD}" type="presParOf" srcId="{13640947-B0D1-4B71-997A-8E0CA6C70644}" destId="{081AD60B-E0C2-461B-AB0A-25E99DCC034A}" srcOrd="3" destOrd="0" presId="urn:microsoft.com/office/officeart/2018/2/layout/IconVerticalSolidList"/>
    <dgm:cxn modelId="{9E271AD4-714B-44F5-8315-574BCE58FE17}" type="presParOf" srcId="{13640947-B0D1-4B71-997A-8E0CA6C70644}" destId="{E698929F-83AC-41C8-A658-214078D1F64D}" srcOrd="4" destOrd="0" presId="urn:microsoft.com/office/officeart/2018/2/layout/IconVerticalSolidList"/>
    <dgm:cxn modelId="{0E76E892-2F8E-4BA8-B5E5-49B6972FE44E}" type="presParOf" srcId="{E698929F-83AC-41C8-A658-214078D1F64D}" destId="{4004F786-8366-4161-9DBE-B00983EECF3D}" srcOrd="0" destOrd="0" presId="urn:microsoft.com/office/officeart/2018/2/layout/IconVerticalSolidList"/>
    <dgm:cxn modelId="{16EDEAA0-143B-4D4C-8CF3-2AC5894FB482}" type="presParOf" srcId="{E698929F-83AC-41C8-A658-214078D1F64D}" destId="{F8D1EAFA-8B69-4447-97E1-CD05D1892489}" srcOrd="1" destOrd="0" presId="urn:microsoft.com/office/officeart/2018/2/layout/IconVerticalSolidList"/>
    <dgm:cxn modelId="{EF99CD04-5849-4C0D-9E60-E945A1E8456D}" type="presParOf" srcId="{E698929F-83AC-41C8-A658-214078D1F64D}" destId="{60829900-F269-4D2D-9AA3-8BD9251D4D10}" srcOrd="2" destOrd="0" presId="urn:microsoft.com/office/officeart/2018/2/layout/IconVerticalSolidList"/>
    <dgm:cxn modelId="{D4586BD0-A04D-4814-9CE7-416DC2D61E7D}" type="presParOf" srcId="{E698929F-83AC-41C8-A658-214078D1F64D}" destId="{9F3746BF-29F6-42A5-8C95-5B384889BEDC}"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9C85D5-E97D-42C2-B045-5EABC48C23BC}">
      <dsp:nvSpPr>
        <dsp:cNvPr id="0" name=""/>
        <dsp:cNvSpPr/>
      </dsp:nvSpPr>
      <dsp:spPr>
        <a:xfrm>
          <a:off x="0" y="0"/>
          <a:ext cx="11118097" cy="6924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976637-61F6-4D30-8B9B-17E1FFA0210F}">
      <dsp:nvSpPr>
        <dsp:cNvPr id="0" name=""/>
        <dsp:cNvSpPr/>
      </dsp:nvSpPr>
      <dsp:spPr>
        <a:xfrm>
          <a:off x="209480" y="530914"/>
          <a:ext cx="380873" cy="38087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97ACC7-2251-47E3-BFBB-332EF641883F}">
      <dsp:nvSpPr>
        <dsp:cNvPr id="0" name=""/>
        <dsp:cNvSpPr/>
      </dsp:nvSpPr>
      <dsp:spPr>
        <a:xfrm>
          <a:off x="799834" y="375102"/>
          <a:ext cx="10318262" cy="692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89" tIns="73289" rIns="73289" bIns="73289" numCol="1" spcCol="1270" anchor="ctr" anchorCtr="0">
          <a:noAutofit/>
        </a:bodyPr>
        <a:lstStyle/>
        <a:p>
          <a:pPr marL="0" lvl="0" indent="0" algn="l" defTabSz="755650">
            <a:lnSpc>
              <a:spcPct val="100000"/>
            </a:lnSpc>
            <a:spcBef>
              <a:spcPct val="0"/>
            </a:spcBef>
            <a:spcAft>
              <a:spcPct val="35000"/>
            </a:spcAft>
            <a:buNone/>
          </a:pPr>
          <a:r>
            <a:rPr lang="en-GB" sz="1700" kern="1200"/>
            <a:t>Importance of reading: </a:t>
          </a:r>
          <a:endParaRPr lang="en-US" sz="1700" kern="1200"/>
        </a:p>
      </dsp:txBody>
      <dsp:txXfrm>
        <a:off x="799834" y="375102"/>
        <a:ext cx="10318262" cy="692497"/>
      </dsp:txXfrm>
    </dsp:sp>
    <dsp:sp modelId="{91D17CA8-7C7A-4BC7-8367-3485FAF4BD56}">
      <dsp:nvSpPr>
        <dsp:cNvPr id="0" name=""/>
        <dsp:cNvSpPr/>
      </dsp:nvSpPr>
      <dsp:spPr>
        <a:xfrm>
          <a:off x="0" y="1240724"/>
          <a:ext cx="11118097" cy="69249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7916E8-BB03-4B00-B737-EBD2AE18A69F}">
      <dsp:nvSpPr>
        <dsp:cNvPr id="0" name=""/>
        <dsp:cNvSpPr/>
      </dsp:nvSpPr>
      <dsp:spPr>
        <a:xfrm>
          <a:off x="209480" y="1396536"/>
          <a:ext cx="380873" cy="38087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D31880-46BD-43E3-A648-1E38E7F7607F}">
      <dsp:nvSpPr>
        <dsp:cNvPr id="0" name=""/>
        <dsp:cNvSpPr/>
      </dsp:nvSpPr>
      <dsp:spPr>
        <a:xfrm>
          <a:off x="799834" y="1240724"/>
          <a:ext cx="10318262" cy="6924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3289" tIns="73289" rIns="73289" bIns="73289" numCol="1" spcCol="1270" anchor="ctr" anchorCtr="0">
          <a:noAutofit/>
        </a:bodyPr>
        <a:lstStyle/>
        <a:p>
          <a:pPr marL="0" lvl="0" indent="0" algn="l" defTabSz="755650">
            <a:lnSpc>
              <a:spcPct val="100000"/>
            </a:lnSpc>
            <a:spcBef>
              <a:spcPct val="0"/>
            </a:spcBef>
            <a:spcAft>
              <a:spcPct val="35000"/>
            </a:spcAft>
            <a:buNone/>
          </a:pPr>
          <a:r>
            <a:rPr lang="en-GB" sz="1700" kern="1200"/>
            <a:t>Children will be heard read in school during our ERIC reading sessions, but they should be heard read at home too. Please could you indicate if you have heard your child read at home by signing their reading diaries.</a:t>
          </a:r>
          <a:endParaRPr lang="en-US" sz="1700" kern="1200"/>
        </a:p>
      </dsp:txBody>
      <dsp:txXfrm>
        <a:off x="799834" y="1240724"/>
        <a:ext cx="10318262" cy="6924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D86BC5-7C77-432D-91FF-1A6A2D672EF6}">
      <dsp:nvSpPr>
        <dsp:cNvPr id="0" name=""/>
        <dsp:cNvSpPr/>
      </dsp:nvSpPr>
      <dsp:spPr>
        <a:xfrm>
          <a:off x="0" y="531"/>
          <a:ext cx="5181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A60F21-796C-4BF8-A2B3-0BDFC800AB7B}">
      <dsp:nvSpPr>
        <dsp:cNvPr id="0" name=""/>
        <dsp:cNvSpPr/>
      </dsp:nvSpPr>
      <dsp:spPr>
        <a:xfrm>
          <a:off x="375988" y="28019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E672A0-9BCA-49FE-A57C-F13DC686A2DC}">
      <dsp:nvSpPr>
        <dsp:cNvPr id="0" name=""/>
        <dsp:cNvSpPr/>
      </dsp:nvSpPr>
      <dsp:spPr>
        <a:xfrm>
          <a:off x="1435590" y="531"/>
          <a:ext cx="3746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en-GB" sz="2100" kern="1200"/>
            <a:t>22nd -26</a:t>
          </a:r>
          <a:r>
            <a:rPr lang="en-GB" sz="2100" kern="1200" baseline="30000"/>
            <a:t>th</a:t>
          </a:r>
          <a:r>
            <a:rPr lang="en-GB" sz="2100" kern="1200"/>
            <a:t> February 2027</a:t>
          </a:r>
          <a:endParaRPr lang="en-US" sz="2100" kern="1200"/>
        </a:p>
      </dsp:txBody>
      <dsp:txXfrm>
        <a:off x="1435590" y="531"/>
        <a:ext cx="3746009" cy="1242935"/>
      </dsp:txXfrm>
    </dsp:sp>
    <dsp:sp modelId="{E8052D90-97EB-4502-8222-E251B434175D}">
      <dsp:nvSpPr>
        <dsp:cNvPr id="0" name=""/>
        <dsp:cNvSpPr/>
      </dsp:nvSpPr>
      <dsp:spPr>
        <a:xfrm>
          <a:off x="0" y="1554201"/>
          <a:ext cx="5181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DB12EB-78F4-4B26-8FBC-8CBA57DCA412}">
      <dsp:nvSpPr>
        <dsp:cNvPr id="0" name=""/>
        <dsp:cNvSpPr/>
      </dsp:nvSpPr>
      <dsp:spPr>
        <a:xfrm>
          <a:off x="375988" y="183386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1E414D-D9B9-4BA5-B8AE-97B879974FF5}">
      <dsp:nvSpPr>
        <dsp:cNvPr id="0" name=""/>
        <dsp:cNvSpPr/>
      </dsp:nvSpPr>
      <dsp:spPr>
        <a:xfrm>
          <a:off x="1435590" y="1554201"/>
          <a:ext cx="3746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en-GB" sz="2100" kern="1200"/>
            <a:t>Parent meeting to take place following the Christmas holidays</a:t>
          </a:r>
          <a:endParaRPr lang="en-US" sz="2100" kern="1200"/>
        </a:p>
      </dsp:txBody>
      <dsp:txXfrm>
        <a:off x="1435590" y="1554201"/>
        <a:ext cx="3746009" cy="1242935"/>
      </dsp:txXfrm>
    </dsp:sp>
    <dsp:sp modelId="{4004F786-8366-4161-9DBE-B00983EECF3D}">
      <dsp:nvSpPr>
        <dsp:cNvPr id="0" name=""/>
        <dsp:cNvSpPr/>
      </dsp:nvSpPr>
      <dsp:spPr>
        <a:xfrm>
          <a:off x="0" y="3107870"/>
          <a:ext cx="5181600" cy="124293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D1EAFA-8B69-4447-97E1-CD05D1892489}">
      <dsp:nvSpPr>
        <dsp:cNvPr id="0" name=""/>
        <dsp:cNvSpPr/>
      </dsp:nvSpPr>
      <dsp:spPr>
        <a:xfrm>
          <a:off x="375988" y="3387531"/>
          <a:ext cx="683614" cy="68361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3746BF-29F6-42A5-8C95-5B384889BEDC}">
      <dsp:nvSpPr>
        <dsp:cNvPr id="0" name=""/>
        <dsp:cNvSpPr/>
      </dsp:nvSpPr>
      <dsp:spPr>
        <a:xfrm>
          <a:off x="1435590" y="3107870"/>
          <a:ext cx="3746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933450">
            <a:lnSpc>
              <a:spcPct val="100000"/>
            </a:lnSpc>
            <a:spcBef>
              <a:spcPct val="0"/>
            </a:spcBef>
            <a:spcAft>
              <a:spcPct val="35000"/>
            </a:spcAft>
            <a:buNone/>
          </a:pPr>
          <a:r>
            <a:rPr lang="en-GB" sz="2100" kern="1200"/>
            <a:t>Arbor consent and non-refundable deposit of £50 by end of September.</a:t>
          </a:r>
          <a:endParaRPr lang="en-US" sz="2100" kern="1200"/>
        </a:p>
      </dsp:txBody>
      <dsp:txXfrm>
        <a:off x="1435590" y="3107870"/>
        <a:ext cx="3746009" cy="12429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C5C29-53C9-D7F0-5495-FB1452D0AF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FCC0C26-7A6E-AF47-CA84-D4CA688C51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73069BF-F6DF-3EC5-3133-CE1244B6B212}"/>
              </a:ext>
            </a:extLst>
          </p:cNvPr>
          <p:cNvSpPr>
            <a:spLocks noGrp="1"/>
          </p:cNvSpPr>
          <p:nvPr>
            <p:ph type="dt" sz="half" idx="10"/>
          </p:nvPr>
        </p:nvSpPr>
        <p:spPr/>
        <p:txBody>
          <a:bodyPr/>
          <a:lstStyle/>
          <a:p>
            <a:fld id="{6ED58A34-F32A-40B9-B168-FA52C7557AA2}" type="datetimeFigureOut">
              <a:rPr lang="en-GB" smtClean="0"/>
              <a:t>14/09/2026</a:t>
            </a:fld>
            <a:endParaRPr lang="en-GB"/>
          </a:p>
        </p:txBody>
      </p:sp>
      <p:sp>
        <p:nvSpPr>
          <p:cNvPr id="5" name="Footer Placeholder 4">
            <a:extLst>
              <a:ext uri="{FF2B5EF4-FFF2-40B4-BE49-F238E27FC236}">
                <a16:creationId xmlns:a16="http://schemas.microsoft.com/office/drawing/2014/main" id="{0505190F-C380-8741-D943-507F068501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E3352B4-3038-5517-62F4-1D0A96C143A9}"/>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2793201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E561D-173F-AF5A-12B3-8E84F8C5792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0ED74CF-089F-4749-49D2-75CFC46F01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9DCD1F-A20C-201F-5BE1-F62BDE73A91E}"/>
              </a:ext>
            </a:extLst>
          </p:cNvPr>
          <p:cNvSpPr>
            <a:spLocks noGrp="1"/>
          </p:cNvSpPr>
          <p:nvPr>
            <p:ph type="dt" sz="half" idx="10"/>
          </p:nvPr>
        </p:nvSpPr>
        <p:spPr/>
        <p:txBody>
          <a:bodyPr/>
          <a:lstStyle/>
          <a:p>
            <a:fld id="{6ED58A34-F32A-40B9-B168-FA52C7557AA2}" type="datetimeFigureOut">
              <a:rPr lang="en-GB" smtClean="0"/>
              <a:t>14/09/2026</a:t>
            </a:fld>
            <a:endParaRPr lang="en-GB"/>
          </a:p>
        </p:txBody>
      </p:sp>
      <p:sp>
        <p:nvSpPr>
          <p:cNvPr id="5" name="Footer Placeholder 4">
            <a:extLst>
              <a:ext uri="{FF2B5EF4-FFF2-40B4-BE49-F238E27FC236}">
                <a16:creationId xmlns:a16="http://schemas.microsoft.com/office/drawing/2014/main" id="{0D22FC40-3CA9-3AA9-FF3B-5D1E9D0155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A6E70A0-85FE-2F4C-553D-9A79C4D73D8A}"/>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6803294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77BA-3A74-9198-ACCE-8BC175C62E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B9FE787-3E9C-37F5-61EB-DBF502871FE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5D892A7-479E-1A2E-9E6B-4D786A9DDEC3}"/>
              </a:ext>
            </a:extLst>
          </p:cNvPr>
          <p:cNvSpPr>
            <a:spLocks noGrp="1"/>
          </p:cNvSpPr>
          <p:nvPr>
            <p:ph type="dt" sz="half" idx="10"/>
          </p:nvPr>
        </p:nvSpPr>
        <p:spPr/>
        <p:txBody>
          <a:bodyPr/>
          <a:lstStyle/>
          <a:p>
            <a:fld id="{6ED58A34-F32A-40B9-B168-FA52C7557AA2}" type="datetimeFigureOut">
              <a:rPr lang="en-GB" smtClean="0"/>
              <a:t>14/09/2026</a:t>
            </a:fld>
            <a:endParaRPr lang="en-GB"/>
          </a:p>
        </p:txBody>
      </p:sp>
      <p:sp>
        <p:nvSpPr>
          <p:cNvPr id="5" name="Footer Placeholder 4">
            <a:extLst>
              <a:ext uri="{FF2B5EF4-FFF2-40B4-BE49-F238E27FC236}">
                <a16:creationId xmlns:a16="http://schemas.microsoft.com/office/drawing/2014/main" id="{4BD25067-2FE0-6398-96BE-AC22448C60E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023878-D87A-44C3-19B2-587C534320A9}"/>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2786364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708AE-67DA-C155-A482-3A659A41242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558F2D4-5AFA-F22F-F1E4-61252F7A7A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8FA3E1A-0922-FA1C-7B05-00B31D9E0E6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7E9C840-B0F4-0CCB-C273-727D9BBB31D6}"/>
              </a:ext>
            </a:extLst>
          </p:cNvPr>
          <p:cNvSpPr>
            <a:spLocks noGrp="1"/>
          </p:cNvSpPr>
          <p:nvPr>
            <p:ph type="dt" sz="half" idx="10"/>
          </p:nvPr>
        </p:nvSpPr>
        <p:spPr/>
        <p:txBody>
          <a:bodyPr/>
          <a:lstStyle/>
          <a:p>
            <a:fld id="{6ED58A34-F32A-40B9-B168-FA52C7557AA2}" type="datetimeFigureOut">
              <a:rPr lang="en-GB" smtClean="0"/>
              <a:t>14/09/2026</a:t>
            </a:fld>
            <a:endParaRPr lang="en-GB"/>
          </a:p>
        </p:txBody>
      </p:sp>
      <p:sp>
        <p:nvSpPr>
          <p:cNvPr id="6" name="Footer Placeholder 5">
            <a:extLst>
              <a:ext uri="{FF2B5EF4-FFF2-40B4-BE49-F238E27FC236}">
                <a16:creationId xmlns:a16="http://schemas.microsoft.com/office/drawing/2014/main" id="{F3746D25-363F-ACFB-6E07-A97A30B855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3B889CE-9E46-2A16-673F-C45CE9FA5D09}"/>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3594148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9741B-6318-FBB2-8CF4-39999527816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6BD64A5-E620-E3EF-2C3D-3649437C3D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D2BB90-BA96-F79B-10B5-9FB312FCB0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7230041-FC9A-ECB0-01C1-1330AA3DB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552033-D3FA-50B9-8954-B836BA4F18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0A9D6AE-4A8D-3156-013B-F13A455E167F}"/>
              </a:ext>
            </a:extLst>
          </p:cNvPr>
          <p:cNvSpPr>
            <a:spLocks noGrp="1"/>
          </p:cNvSpPr>
          <p:nvPr>
            <p:ph type="dt" sz="half" idx="10"/>
          </p:nvPr>
        </p:nvSpPr>
        <p:spPr/>
        <p:txBody>
          <a:bodyPr/>
          <a:lstStyle/>
          <a:p>
            <a:fld id="{6ED58A34-F32A-40B9-B168-FA52C7557AA2}" type="datetimeFigureOut">
              <a:rPr lang="en-GB" smtClean="0"/>
              <a:t>14/09/2026</a:t>
            </a:fld>
            <a:endParaRPr lang="en-GB"/>
          </a:p>
        </p:txBody>
      </p:sp>
      <p:sp>
        <p:nvSpPr>
          <p:cNvPr id="8" name="Footer Placeholder 7">
            <a:extLst>
              <a:ext uri="{FF2B5EF4-FFF2-40B4-BE49-F238E27FC236}">
                <a16:creationId xmlns:a16="http://schemas.microsoft.com/office/drawing/2014/main" id="{2506F2D4-FFF8-DD13-6536-43BF7BBD6F8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F952F6C-419D-E073-7820-60B54F4A60B4}"/>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2842213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8E97F-3B91-22ED-E3EE-656EA132CF1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5D56BF4-0598-97D8-E9B2-06EE269B056F}"/>
              </a:ext>
            </a:extLst>
          </p:cNvPr>
          <p:cNvSpPr>
            <a:spLocks noGrp="1"/>
          </p:cNvSpPr>
          <p:nvPr>
            <p:ph type="dt" sz="half" idx="10"/>
          </p:nvPr>
        </p:nvSpPr>
        <p:spPr/>
        <p:txBody>
          <a:bodyPr/>
          <a:lstStyle/>
          <a:p>
            <a:fld id="{6ED58A34-F32A-40B9-B168-FA52C7557AA2}" type="datetimeFigureOut">
              <a:rPr lang="en-GB" smtClean="0"/>
              <a:t>14/09/2026</a:t>
            </a:fld>
            <a:endParaRPr lang="en-GB"/>
          </a:p>
        </p:txBody>
      </p:sp>
      <p:sp>
        <p:nvSpPr>
          <p:cNvPr id="4" name="Footer Placeholder 3">
            <a:extLst>
              <a:ext uri="{FF2B5EF4-FFF2-40B4-BE49-F238E27FC236}">
                <a16:creationId xmlns:a16="http://schemas.microsoft.com/office/drawing/2014/main" id="{14135A8B-C8E5-9E80-882B-0D2168D5D0D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79DA66E-5982-DD4A-B27E-5AC87E452819}"/>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2533183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D96E28-6D5A-69B9-6280-368482F7ECED}"/>
              </a:ext>
            </a:extLst>
          </p:cNvPr>
          <p:cNvSpPr>
            <a:spLocks noGrp="1"/>
          </p:cNvSpPr>
          <p:nvPr>
            <p:ph type="dt" sz="half" idx="10"/>
          </p:nvPr>
        </p:nvSpPr>
        <p:spPr/>
        <p:txBody>
          <a:bodyPr/>
          <a:lstStyle/>
          <a:p>
            <a:fld id="{6ED58A34-F32A-40B9-B168-FA52C7557AA2}" type="datetimeFigureOut">
              <a:rPr lang="en-GB" smtClean="0"/>
              <a:t>14/09/2026</a:t>
            </a:fld>
            <a:endParaRPr lang="en-GB"/>
          </a:p>
        </p:txBody>
      </p:sp>
      <p:sp>
        <p:nvSpPr>
          <p:cNvPr id="3" name="Footer Placeholder 2">
            <a:extLst>
              <a:ext uri="{FF2B5EF4-FFF2-40B4-BE49-F238E27FC236}">
                <a16:creationId xmlns:a16="http://schemas.microsoft.com/office/drawing/2014/main" id="{600CD0D8-49C0-03A4-34E5-9E2B192139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98C74A7-3CE4-5EB1-376C-A90112845088}"/>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732019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C384F-EF83-CD9C-30CE-F529661165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2200E6C-1ED5-BBEE-942A-6A1B867522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337226E-1505-4D8D-9AAF-299DAD6C19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28A2F-D71E-A6B8-BE1C-9052AFAB9C86}"/>
              </a:ext>
            </a:extLst>
          </p:cNvPr>
          <p:cNvSpPr>
            <a:spLocks noGrp="1"/>
          </p:cNvSpPr>
          <p:nvPr>
            <p:ph type="dt" sz="half" idx="10"/>
          </p:nvPr>
        </p:nvSpPr>
        <p:spPr/>
        <p:txBody>
          <a:bodyPr/>
          <a:lstStyle/>
          <a:p>
            <a:fld id="{6ED58A34-F32A-40B9-B168-FA52C7557AA2}" type="datetimeFigureOut">
              <a:rPr lang="en-GB" smtClean="0"/>
              <a:t>14/09/2026</a:t>
            </a:fld>
            <a:endParaRPr lang="en-GB"/>
          </a:p>
        </p:txBody>
      </p:sp>
      <p:sp>
        <p:nvSpPr>
          <p:cNvPr id="6" name="Footer Placeholder 5">
            <a:extLst>
              <a:ext uri="{FF2B5EF4-FFF2-40B4-BE49-F238E27FC236}">
                <a16:creationId xmlns:a16="http://schemas.microsoft.com/office/drawing/2014/main" id="{0ADCA3A2-2976-C6E6-17C4-DFE4485E7CF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5E618EA-03B3-26E1-B96F-A768DDFC26E5}"/>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1794765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CC54C-9D85-7410-C72B-D421A82B85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AED075B-54C0-12DB-3B63-3B45195168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1CDDAA6-CDD5-FB54-8142-36B737779C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8C4AB6-26F5-3A98-6E05-C193CC108DC2}"/>
              </a:ext>
            </a:extLst>
          </p:cNvPr>
          <p:cNvSpPr>
            <a:spLocks noGrp="1"/>
          </p:cNvSpPr>
          <p:nvPr>
            <p:ph type="dt" sz="half" idx="10"/>
          </p:nvPr>
        </p:nvSpPr>
        <p:spPr/>
        <p:txBody>
          <a:bodyPr/>
          <a:lstStyle/>
          <a:p>
            <a:fld id="{6ED58A34-F32A-40B9-B168-FA52C7557AA2}" type="datetimeFigureOut">
              <a:rPr lang="en-GB" smtClean="0"/>
              <a:t>14/09/2026</a:t>
            </a:fld>
            <a:endParaRPr lang="en-GB"/>
          </a:p>
        </p:txBody>
      </p:sp>
      <p:sp>
        <p:nvSpPr>
          <p:cNvPr id="6" name="Footer Placeholder 5">
            <a:extLst>
              <a:ext uri="{FF2B5EF4-FFF2-40B4-BE49-F238E27FC236}">
                <a16:creationId xmlns:a16="http://schemas.microsoft.com/office/drawing/2014/main" id="{89E99A2D-9490-56BB-E85F-55113E7ABF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1E5856-EA57-A98A-5397-59FA90A7AD54}"/>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3515351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7502F-5F91-4AAB-D3B8-C7177E502F5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A08C93A-D60D-B4F5-5DF4-C26D21ECE1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D2E29C-AF46-58E5-73E1-980467EB3151}"/>
              </a:ext>
            </a:extLst>
          </p:cNvPr>
          <p:cNvSpPr>
            <a:spLocks noGrp="1"/>
          </p:cNvSpPr>
          <p:nvPr>
            <p:ph type="dt" sz="half" idx="10"/>
          </p:nvPr>
        </p:nvSpPr>
        <p:spPr/>
        <p:txBody>
          <a:bodyPr/>
          <a:lstStyle/>
          <a:p>
            <a:fld id="{6ED58A34-F32A-40B9-B168-FA52C7557AA2}" type="datetimeFigureOut">
              <a:rPr lang="en-GB" smtClean="0"/>
              <a:t>14/09/2026</a:t>
            </a:fld>
            <a:endParaRPr lang="en-GB"/>
          </a:p>
        </p:txBody>
      </p:sp>
      <p:sp>
        <p:nvSpPr>
          <p:cNvPr id="5" name="Footer Placeholder 4">
            <a:extLst>
              <a:ext uri="{FF2B5EF4-FFF2-40B4-BE49-F238E27FC236}">
                <a16:creationId xmlns:a16="http://schemas.microsoft.com/office/drawing/2014/main" id="{FB2C73ED-F9A9-6A4A-047F-137E8B9D08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B739FD-A6F1-B7A9-B4CA-58B89F072DB0}"/>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2699482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CFDB035-AD7D-868E-F080-5BF3A1A77B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92697EF-41BE-54E9-3E2E-AEB1B2CD5C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AFB1671-72E6-B9FF-6049-F2D8A1155FCF}"/>
              </a:ext>
            </a:extLst>
          </p:cNvPr>
          <p:cNvSpPr>
            <a:spLocks noGrp="1"/>
          </p:cNvSpPr>
          <p:nvPr>
            <p:ph type="dt" sz="half" idx="10"/>
          </p:nvPr>
        </p:nvSpPr>
        <p:spPr/>
        <p:txBody>
          <a:bodyPr/>
          <a:lstStyle/>
          <a:p>
            <a:fld id="{6ED58A34-F32A-40B9-B168-FA52C7557AA2}" type="datetimeFigureOut">
              <a:rPr lang="en-GB" smtClean="0"/>
              <a:t>14/09/2026</a:t>
            </a:fld>
            <a:endParaRPr lang="en-GB"/>
          </a:p>
        </p:txBody>
      </p:sp>
      <p:sp>
        <p:nvSpPr>
          <p:cNvPr id="5" name="Footer Placeholder 4">
            <a:extLst>
              <a:ext uri="{FF2B5EF4-FFF2-40B4-BE49-F238E27FC236}">
                <a16:creationId xmlns:a16="http://schemas.microsoft.com/office/drawing/2014/main" id="{43BA2FAD-DE86-71A0-E5D1-6AEF335950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D4555A-BA0B-B1BC-C964-BA8751C03136}"/>
              </a:ext>
            </a:extLst>
          </p:cNvPr>
          <p:cNvSpPr>
            <a:spLocks noGrp="1"/>
          </p:cNvSpPr>
          <p:nvPr>
            <p:ph type="sldNum" sz="quarter" idx="12"/>
          </p:nvPr>
        </p:nvSpPr>
        <p:spPr/>
        <p:txBody>
          <a:bodyPr/>
          <a:lstStyle/>
          <a:p>
            <a:fld id="{3ED3A957-771E-417B-9380-38AB50AD1356}" type="slidenum">
              <a:rPr lang="en-GB" smtClean="0"/>
              <a:t>‹#›</a:t>
            </a:fld>
            <a:endParaRPr lang="en-GB"/>
          </a:p>
        </p:txBody>
      </p:sp>
    </p:spTree>
    <p:extLst>
      <p:ext uri="{BB962C8B-B14F-4D97-AF65-F5344CB8AC3E}">
        <p14:creationId xmlns:p14="http://schemas.microsoft.com/office/powerpoint/2010/main" val="2879022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D52A18-5961-1546-CCA3-14C016D7BB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ABECE1C-B9C6-CE8D-D5A9-6E1C1A7F44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5081B9-8861-58B3-04FD-0EDC34AF2E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D58A34-F32A-40B9-B168-FA52C7557AA2}" type="datetimeFigureOut">
              <a:rPr lang="en-GB" smtClean="0"/>
              <a:t>14/09/2026</a:t>
            </a:fld>
            <a:endParaRPr lang="en-GB"/>
          </a:p>
        </p:txBody>
      </p:sp>
      <p:sp>
        <p:nvSpPr>
          <p:cNvPr id="5" name="Footer Placeholder 4">
            <a:extLst>
              <a:ext uri="{FF2B5EF4-FFF2-40B4-BE49-F238E27FC236}">
                <a16:creationId xmlns:a16="http://schemas.microsoft.com/office/drawing/2014/main" id="{21760EF9-AFE2-E8C0-B63E-0A22D863CD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1BB6A02-DE1B-2668-80CE-B17D38162D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D3A957-771E-417B-9380-38AB50AD1356}" type="slidenum">
              <a:rPr lang="en-GB" smtClean="0"/>
              <a:t>‹#›</a:t>
            </a:fld>
            <a:endParaRPr lang="en-GB"/>
          </a:p>
        </p:txBody>
      </p:sp>
    </p:spTree>
    <p:extLst>
      <p:ext uri="{BB962C8B-B14F-4D97-AF65-F5344CB8AC3E}">
        <p14:creationId xmlns:p14="http://schemas.microsoft.com/office/powerpoint/2010/main" val="27062994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mailto:sspp.year5@taw.org.uk" TargetMode="External"/><Relationship Id="rId1" Type="http://schemas.openxmlformats.org/officeDocument/2006/relationships/slideLayout" Target="../slideLayouts/slideLayout4.xml"/><Relationship Id="rId4" Type="http://schemas.openxmlformats.org/officeDocument/2006/relationships/image" Target="../media/image8.tmp"/></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1.png"/><Relationship Id="rId7" Type="http://schemas.openxmlformats.org/officeDocument/2006/relationships/diagramColors" Target="../diagrams/colors1.xml"/><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nspcc.org.uk/keeping-children-safe/online-safety/" TargetMode="External"/><Relationship Id="rId1" Type="http://schemas.openxmlformats.org/officeDocument/2006/relationships/slideLayout" Target="../slideLayouts/slideLayout4.xml"/><Relationship Id="rId5" Type="http://schemas.openxmlformats.org/officeDocument/2006/relationships/image" Target="../media/image16.tmp"/><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7.png"/><Relationship Id="rId7" Type="http://schemas.openxmlformats.org/officeDocument/2006/relationships/diagramColors" Target="../diagrams/colors2.xml"/><Relationship Id="rId2" Type="http://schemas.openxmlformats.org/officeDocument/2006/relationships/image" Target="../media/image4.png"/><Relationship Id="rId1" Type="http://schemas.openxmlformats.org/officeDocument/2006/relationships/slideLayout" Target="../slideLayouts/slideLayout4.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Rectangle 62">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569C8F8-D6EE-C95F-0AD6-78990EF384E6}"/>
              </a:ext>
            </a:extLst>
          </p:cNvPr>
          <p:cNvSpPr>
            <a:spLocks noGrp="1"/>
          </p:cNvSpPr>
          <p:nvPr>
            <p:ph type="ctrTitle"/>
          </p:nvPr>
        </p:nvSpPr>
        <p:spPr>
          <a:xfrm>
            <a:off x="4603468" y="4741948"/>
            <a:ext cx="6829520" cy="862031"/>
          </a:xfrm>
        </p:spPr>
        <p:txBody>
          <a:bodyPr>
            <a:normAutofit/>
          </a:bodyPr>
          <a:lstStyle/>
          <a:p>
            <a:pPr algn="l"/>
            <a:r>
              <a:rPr lang="en-GB" sz="4000" dirty="0">
                <a:solidFill>
                  <a:srgbClr val="FFFFFF"/>
                </a:solidFill>
              </a:rPr>
              <a:t>Meet the Teacher…</a:t>
            </a:r>
          </a:p>
        </p:txBody>
      </p:sp>
      <p:sp>
        <p:nvSpPr>
          <p:cNvPr id="3" name="Subtitle 2">
            <a:extLst>
              <a:ext uri="{FF2B5EF4-FFF2-40B4-BE49-F238E27FC236}">
                <a16:creationId xmlns:a16="http://schemas.microsoft.com/office/drawing/2014/main" id="{EDC44F7F-7E00-5969-E387-D52A5D270EA5}"/>
              </a:ext>
            </a:extLst>
          </p:cNvPr>
          <p:cNvSpPr>
            <a:spLocks noGrp="1"/>
          </p:cNvSpPr>
          <p:nvPr>
            <p:ph type="subTitle" idx="1"/>
          </p:nvPr>
        </p:nvSpPr>
        <p:spPr>
          <a:xfrm>
            <a:off x="4603468" y="5839017"/>
            <a:ext cx="6829520" cy="403749"/>
          </a:xfrm>
        </p:spPr>
        <p:txBody>
          <a:bodyPr>
            <a:normAutofit/>
          </a:bodyPr>
          <a:lstStyle/>
          <a:p>
            <a:pPr algn="l"/>
            <a:r>
              <a:rPr lang="en-GB" sz="1800">
                <a:solidFill>
                  <a:srgbClr val="E7E6E6"/>
                </a:solidFill>
              </a:rPr>
              <a:t>Welcome to Year 6</a:t>
            </a:r>
          </a:p>
        </p:txBody>
      </p:sp>
      <p:pic>
        <p:nvPicPr>
          <p:cNvPr id="15" name="Picture 14" descr="A group of kids using a computer&#10;&#10;Description automatically generated">
            <a:extLst>
              <a:ext uri="{FF2B5EF4-FFF2-40B4-BE49-F238E27FC236}">
                <a16:creationId xmlns:a16="http://schemas.microsoft.com/office/drawing/2014/main" id="{F768ACD4-729F-F608-BE85-E5CA9671E18C}"/>
              </a:ext>
            </a:extLst>
          </p:cNvPr>
          <p:cNvPicPr>
            <a:picLocks noChangeAspect="1"/>
          </p:cNvPicPr>
          <p:nvPr/>
        </p:nvPicPr>
        <p:blipFill>
          <a:blip r:embed="rId2">
            <a:extLst>
              <a:ext uri="{28A0092B-C50C-407E-A947-70E740481C1C}">
                <a14:useLocalDpi xmlns:a14="http://schemas.microsoft.com/office/drawing/2010/main" val="0"/>
              </a:ext>
            </a:extLst>
          </a:blip>
          <a:srcRect l="3147" r="57147" b="3"/>
          <a:stretch>
            <a:fillRect/>
          </a:stretch>
        </p:blipFill>
        <p:spPr>
          <a:xfrm rot="5400000">
            <a:off x="1211145" y="-571775"/>
            <a:ext cx="2010551" cy="3797570"/>
          </a:xfrm>
          <a:prstGeom prst="rect">
            <a:avLst/>
          </a:prstGeom>
        </p:spPr>
      </p:pic>
      <p:pic>
        <p:nvPicPr>
          <p:cNvPr id="4" name="Picture 3">
            <a:extLst>
              <a:ext uri="{FF2B5EF4-FFF2-40B4-BE49-F238E27FC236}">
                <a16:creationId xmlns:a16="http://schemas.microsoft.com/office/drawing/2014/main" id="{0862CF0B-6293-62D5-7D4B-6097E0799D5F}"/>
              </a:ext>
            </a:extLst>
          </p:cNvPr>
          <p:cNvPicPr>
            <a:picLocks noChangeAspect="1"/>
          </p:cNvPicPr>
          <p:nvPr/>
        </p:nvPicPr>
        <p:blipFill rotWithShape="1">
          <a:blip r:embed="rId3"/>
          <a:srcRect l="4286" r="3446" b="2"/>
          <a:stretch>
            <a:fillRect/>
          </a:stretch>
        </p:blipFill>
        <p:spPr>
          <a:xfrm>
            <a:off x="4202549" y="321732"/>
            <a:ext cx="3793472" cy="4111323"/>
          </a:xfrm>
          <a:prstGeom prst="rect">
            <a:avLst/>
          </a:prstGeom>
        </p:spPr>
      </p:pic>
      <p:pic>
        <p:nvPicPr>
          <p:cNvPr id="10" name="Picture 9" descr="A wooden sign with a table and bowls in a jungle&#10;&#10;Description automatically generated with medium confidence">
            <a:extLst>
              <a:ext uri="{FF2B5EF4-FFF2-40B4-BE49-F238E27FC236}">
                <a16:creationId xmlns:a16="http://schemas.microsoft.com/office/drawing/2014/main" id="{14459AB4-F78F-3609-6434-0F186E9399B1}"/>
              </a:ext>
            </a:extLst>
          </p:cNvPr>
          <p:cNvPicPr>
            <a:picLocks noChangeAspect="1"/>
          </p:cNvPicPr>
          <p:nvPr/>
        </p:nvPicPr>
        <p:blipFill>
          <a:blip r:embed="rId4">
            <a:extLst>
              <a:ext uri="{28A0092B-C50C-407E-A947-70E740481C1C}">
                <a14:useLocalDpi xmlns:a14="http://schemas.microsoft.com/office/drawing/2010/main" val="0"/>
              </a:ext>
            </a:extLst>
          </a:blip>
          <a:srcRect t="28544" b="873"/>
          <a:stretch>
            <a:fillRect/>
          </a:stretch>
        </p:blipFill>
        <p:spPr>
          <a:xfrm>
            <a:off x="8086176" y="321733"/>
            <a:ext cx="3797984" cy="2010552"/>
          </a:xfrm>
          <a:prstGeom prst="rect">
            <a:avLst/>
          </a:prstGeom>
        </p:spPr>
      </p:pic>
      <p:pic>
        <p:nvPicPr>
          <p:cNvPr id="7" name="Picture 6">
            <a:extLst>
              <a:ext uri="{FF2B5EF4-FFF2-40B4-BE49-F238E27FC236}">
                <a16:creationId xmlns:a16="http://schemas.microsoft.com/office/drawing/2014/main" id="{0DA53E12-2160-558E-29A5-742FA3B7A8E6}"/>
              </a:ext>
            </a:extLst>
          </p:cNvPr>
          <p:cNvPicPr>
            <a:picLocks noChangeAspect="1"/>
          </p:cNvPicPr>
          <p:nvPr/>
        </p:nvPicPr>
        <p:blipFill>
          <a:blip r:embed="rId5">
            <a:extLst>
              <a:ext uri="{28A0092B-C50C-407E-A947-70E740481C1C}">
                <a14:useLocalDpi xmlns:a14="http://schemas.microsoft.com/office/drawing/2010/main" val="0"/>
              </a:ext>
            </a:extLst>
          </a:blip>
          <a:srcRect t="28261" r="3" b="36317"/>
          <a:stretch>
            <a:fillRect/>
          </a:stretch>
        </p:blipFill>
        <p:spPr>
          <a:xfrm>
            <a:off x="317634" y="2422097"/>
            <a:ext cx="3794760" cy="2013804"/>
          </a:xfrm>
          <a:prstGeom prst="rect">
            <a:avLst/>
          </a:prstGeom>
        </p:spPr>
      </p:pic>
      <p:pic>
        <p:nvPicPr>
          <p:cNvPr id="8" name="Picture 7" descr="A group of people sitting in a church&#10;&#10;Description automatically generated">
            <a:extLst>
              <a:ext uri="{FF2B5EF4-FFF2-40B4-BE49-F238E27FC236}">
                <a16:creationId xmlns:a16="http://schemas.microsoft.com/office/drawing/2014/main" id="{24AAF8C1-7447-63E8-6A51-694A19B07AC6}"/>
              </a:ext>
            </a:extLst>
          </p:cNvPr>
          <p:cNvPicPr>
            <a:picLocks noChangeAspect="1"/>
          </p:cNvPicPr>
          <p:nvPr/>
        </p:nvPicPr>
        <p:blipFill>
          <a:blip r:embed="rId6">
            <a:extLst>
              <a:ext uri="{28A0092B-C50C-407E-A947-70E740481C1C}">
                <a14:useLocalDpi xmlns:a14="http://schemas.microsoft.com/office/drawing/2010/main" val="0"/>
              </a:ext>
            </a:extLst>
          </a:blip>
          <a:srcRect t="7303" b="22451"/>
          <a:stretch>
            <a:fillRect/>
          </a:stretch>
        </p:blipFill>
        <p:spPr>
          <a:xfrm>
            <a:off x="8082952" y="2431705"/>
            <a:ext cx="3797983" cy="2000947"/>
          </a:xfrm>
          <a:prstGeom prst="rect">
            <a:avLst/>
          </a:prstGeom>
        </p:spPr>
      </p:pic>
      <p:pic>
        <p:nvPicPr>
          <p:cNvPr id="18" name="Picture 17" descr="A rose flower on a white paper&#10;&#10;Description automatically generated">
            <a:extLst>
              <a:ext uri="{FF2B5EF4-FFF2-40B4-BE49-F238E27FC236}">
                <a16:creationId xmlns:a16="http://schemas.microsoft.com/office/drawing/2014/main" id="{7E459349-F272-C89E-529B-C6E90E430CE1}"/>
              </a:ext>
            </a:extLst>
          </p:cNvPr>
          <p:cNvPicPr>
            <a:picLocks noChangeAspect="1"/>
          </p:cNvPicPr>
          <p:nvPr/>
        </p:nvPicPr>
        <p:blipFill>
          <a:blip r:embed="rId7">
            <a:extLst>
              <a:ext uri="{28A0092B-C50C-407E-A947-70E740481C1C}">
                <a14:useLocalDpi xmlns:a14="http://schemas.microsoft.com/office/drawing/2010/main" val="0"/>
              </a:ext>
            </a:extLst>
          </a:blip>
          <a:srcRect l="12300" r="47963" b="-2"/>
          <a:stretch>
            <a:fillRect/>
          </a:stretch>
        </p:blipFill>
        <p:spPr>
          <a:xfrm rot="5400000">
            <a:off x="1209738" y="3633611"/>
            <a:ext cx="2010551" cy="3794760"/>
          </a:xfrm>
          <a:prstGeom prst="rect">
            <a:avLst/>
          </a:prstGeom>
        </p:spPr>
      </p:pic>
      <p:cxnSp>
        <p:nvCxnSpPr>
          <p:cNvPr id="65" name="Straight Connector 64">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0786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82CE2-3D83-4761-4B73-B181A30E5BA9}"/>
              </a:ext>
            </a:extLst>
          </p:cNvPr>
          <p:cNvSpPr>
            <a:spLocks noGrp="1"/>
          </p:cNvSpPr>
          <p:nvPr>
            <p:ph type="title"/>
          </p:nvPr>
        </p:nvSpPr>
        <p:spPr>
          <a:xfrm>
            <a:off x="828675" y="494414"/>
            <a:ext cx="10534650" cy="817403"/>
          </a:xfrm>
        </p:spPr>
        <p:txBody>
          <a:bodyPr vert="horz" lIns="91440" tIns="45720" rIns="91440" bIns="45720" rtlCol="0" anchor="b">
            <a:normAutofit/>
          </a:bodyPr>
          <a:lstStyle/>
          <a:p>
            <a:pPr algn="ctr"/>
            <a:r>
              <a:rPr lang="en-GB" sz="3600" b="1" u="sng" dirty="0"/>
              <a:t>We use a Positive Behaviour policy </a:t>
            </a:r>
            <a:endParaRPr lang="en-US" sz="3600" b="1" u="sng" kern="1200" dirty="0">
              <a:solidFill>
                <a:schemeClr val="tx1"/>
              </a:solidFill>
              <a:latin typeface="+mj-lt"/>
              <a:ea typeface="+mj-ea"/>
              <a:cs typeface="+mj-cs"/>
            </a:endParaRPr>
          </a:p>
        </p:txBody>
      </p:sp>
      <p:sp>
        <p:nvSpPr>
          <p:cNvPr id="4" name="TextBox 3">
            <a:extLst>
              <a:ext uri="{FF2B5EF4-FFF2-40B4-BE49-F238E27FC236}">
                <a16:creationId xmlns:a16="http://schemas.microsoft.com/office/drawing/2014/main" id="{30627C6D-B2C3-359F-6731-6FE0037DFC83}"/>
              </a:ext>
            </a:extLst>
          </p:cNvPr>
          <p:cNvSpPr txBox="1"/>
          <p:nvPr/>
        </p:nvSpPr>
        <p:spPr>
          <a:xfrm>
            <a:off x="410817" y="5457221"/>
            <a:ext cx="11370365" cy="923330"/>
          </a:xfrm>
          <a:prstGeom prst="rect">
            <a:avLst/>
          </a:prstGeom>
          <a:noFill/>
        </p:spPr>
        <p:txBody>
          <a:bodyPr wrap="square">
            <a:spAutoFit/>
          </a:bodyPr>
          <a:lstStyle/>
          <a:p>
            <a:r>
              <a:rPr lang="en-GB" dirty="0"/>
              <a:t>Your first point of call would be to speak to me or another member of Year 6 team in person or by telephone. </a:t>
            </a:r>
          </a:p>
          <a:p>
            <a:r>
              <a:rPr lang="en-GB" dirty="0"/>
              <a:t>Please call the school office at the earliest opportunity to arrange a telephone conversation of F2F meeting. </a:t>
            </a:r>
          </a:p>
          <a:p>
            <a:r>
              <a:rPr lang="en-GB" dirty="0"/>
              <a:t>If you prefer, please email me at </a:t>
            </a:r>
            <a:r>
              <a:rPr lang="en-GB" b="1" dirty="0">
                <a:hlinkClick r:id="rId2"/>
              </a:rPr>
              <a:t>sspp</a:t>
            </a:r>
            <a:r>
              <a:rPr lang="en-GB" b="1">
                <a:hlinkClick r:id="rId2"/>
              </a:rPr>
              <a:t>.year5@</a:t>
            </a:r>
            <a:r>
              <a:rPr lang="en-GB" b="1" dirty="0">
                <a:hlinkClick r:id="rId2"/>
              </a:rPr>
              <a:t>taw.org.uk</a:t>
            </a:r>
            <a:r>
              <a:rPr lang="en-GB" b="1" dirty="0"/>
              <a:t> </a:t>
            </a:r>
          </a:p>
        </p:txBody>
      </p:sp>
      <p:sp>
        <p:nvSpPr>
          <p:cNvPr id="7" name="TextBox 6">
            <a:extLst>
              <a:ext uri="{FF2B5EF4-FFF2-40B4-BE49-F238E27FC236}">
                <a16:creationId xmlns:a16="http://schemas.microsoft.com/office/drawing/2014/main" id="{C7FCC1B0-3063-A83A-390D-C2EE27C79FF0}"/>
              </a:ext>
            </a:extLst>
          </p:cNvPr>
          <p:cNvSpPr txBox="1"/>
          <p:nvPr/>
        </p:nvSpPr>
        <p:spPr>
          <a:xfrm>
            <a:off x="1081376" y="1660688"/>
            <a:ext cx="4079424" cy="369332"/>
          </a:xfrm>
          <a:prstGeom prst="rect">
            <a:avLst/>
          </a:prstGeom>
          <a:noFill/>
        </p:spPr>
        <p:txBody>
          <a:bodyPr wrap="square">
            <a:spAutoFit/>
          </a:bodyPr>
          <a:lstStyle/>
          <a:p>
            <a:r>
              <a:rPr lang="en-GB" b="1" dirty="0"/>
              <a:t>Our school values: </a:t>
            </a:r>
          </a:p>
        </p:txBody>
      </p:sp>
      <p:sp>
        <p:nvSpPr>
          <p:cNvPr id="8" name="TextBox 7">
            <a:extLst>
              <a:ext uri="{FF2B5EF4-FFF2-40B4-BE49-F238E27FC236}">
                <a16:creationId xmlns:a16="http://schemas.microsoft.com/office/drawing/2014/main" id="{2826E2C5-5EF3-0BA3-7650-049716F9D7F2}"/>
              </a:ext>
            </a:extLst>
          </p:cNvPr>
          <p:cNvSpPr txBox="1"/>
          <p:nvPr/>
        </p:nvSpPr>
        <p:spPr>
          <a:xfrm>
            <a:off x="4723219" y="2362451"/>
            <a:ext cx="1372780" cy="369332"/>
          </a:xfrm>
          <a:prstGeom prst="rect">
            <a:avLst/>
          </a:prstGeom>
          <a:noFill/>
        </p:spPr>
        <p:txBody>
          <a:bodyPr wrap="square">
            <a:spAutoFit/>
          </a:bodyPr>
          <a:lstStyle/>
          <a:p>
            <a:r>
              <a:rPr lang="en-GB" b="1" dirty="0"/>
              <a:t>Rewards: </a:t>
            </a:r>
          </a:p>
        </p:txBody>
      </p:sp>
      <p:pic>
        <p:nvPicPr>
          <p:cNvPr id="5" name="Picture 4">
            <a:extLst>
              <a:ext uri="{FF2B5EF4-FFF2-40B4-BE49-F238E27FC236}">
                <a16:creationId xmlns:a16="http://schemas.microsoft.com/office/drawing/2014/main" id="{606A7A46-AE42-FC43-B4B3-C23EC5F558C9}"/>
              </a:ext>
            </a:extLst>
          </p:cNvPr>
          <p:cNvPicPr>
            <a:picLocks noChangeAspect="1"/>
          </p:cNvPicPr>
          <p:nvPr/>
        </p:nvPicPr>
        <p:blipFill>
          <a:blip r:embed="rId3"/>
          <a:stretch>
            <a:fillRect/>
          </a:stretch>
        </p:blipFill>
        <p:spPr>
          <a:xfrm>
            <a:off x="4490240" y="2740007"/>
            <a:ext cx="3380835" cy="2421684"/>
          </a:xfrm>
          <a:prstGeom prst="rect">
            <a:avLst/>
          </a:prstGeom>
        </p:spPr>
      </p:pic>
      <p:sp>
        <p:nvSpPr>
          <p:cNvPr id="10" name="TextBox 9">
            <a:extLst>
              <a:ext uri="{FF2B5EF4-FFF2-40B4-BE49-F238E27FC236}">
                <a16:creationId xmlns:a16="http://schemas.microsoft.com/office/drawing/2014/main" id="{27B3E1C3-2AF0-E701-8AD2-8977E1460CA2}"/>
              </a:ext>
            </a:extLst>
          </p:cNvPr>
          <p:cNvSpPr txBox="1"/>
          <p:nvPr/>
        </p:nvSpPr>
        <p:spPr>
          <a:xfrm>
            <a:off x="8502755" y="1763902"/>
            <a:ext cx="3278428" cy="3416320"/>
          </a:xfrm>
          <a:prstGeom prst="rect">
            <a:avLst/>
          </a:prstGeom>
          <a:noFill/>
        </p:spPr>
        <p:txBody>
          <a:bodyPr wrap="square">
            <a:spAutoFit/>
          </a:bodyPr>
          <a:lstStyle/>
          <a:p>
            <a:r>
              <a:rPr lang="en-GB" b="1" dirty="0"/>
              <a:t>Sanctions:</a:t>
            </a:r>
          </a:p>
          <a:p>
            <a:endParaRPr lang="en-GB" b="1" dirty="0"/>
          </a:p>
          <a:p>
            <a:r>
              <a:rPr lang="en-GB" dirty="0"/>
              <a:t>The focus is on praising the behaviour we want to see.</a:t>
            </a:r>
          </a:p>
          <a:p>
            <a:r>
              <a:rPr lang="en-GB" dirty="0"/>
              <a:t>Where sanctions are needed steps are taken with care and consideration, taking individual needs into account where necessary.   We use a child-centred approach to discipline. What works for one child, may not work for another. </a:t>
            </a:r>
            <a:endParaRPr lang="en-GB" b="1" dirty="0"/>
          </a:p>
        </p:txBody>
      </p:sp>
      <p:pic>
        <p:nvPicPr>
          <p:cNvPr id="12" name="Content Placeholder 7" descr="A blue circle with white text&#10;&#10;Description automatically generated">
            <a:extLst>
              <a:ext uri="{FF2B5EF4-FFF2-40B4-BE49-F238E27FC236}">
                <a16:creationId xmlns:a16="http://schemas.microsoft.com/office/drawing/2014/main" id="{B8A0A403-6B77-86DF-9895-7A74A7C53BEC}"/>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rcRect l="100" r="352" b="3"/>
          <a:stretch/>
        </p:blipFill>
        <p:spPr>
          <a:xfrm>
            <a:off x="859664" y="2235414"/>
            <a:ext cx="3157464" cy="3147917"/>
          </a:xfrm>
          <a:prstGeom prst="rect">
            <a:avLst/>
          </a:prstGeom>
        </p:spPr>
      </p:pic>
    </p:spTree>
    <p:extLst>
      <p:ext uri="{BB962C8B-B14F-4D97-AF65-F5344CB8AC3E}">
        <p14:creationId xmlns:p14="http://schemas.microsoft.com/office/powerpoint/2010/main" val="1796749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5ECC37A-6308-3E7D-8AC0-C0747DDFC389}"/>
              </a:ext>
            </a:extLst>
          </p:cNvPr>
          <p:cNvPicPr>
            <a:picLocks noChangeAspect="1"/>
          </p:cNvPicPr>
          <p:nvPr/>
        </p:nvPicPr>
        <p:blipFill>
          <a:blip r:embed="rId2"/>
          <a:stretch>
            <a:fillRect/>
          </a:stretch>
        </p:blipFill>
        <p:spPr>
          <a:xfrm>
            <a:off x="643467" y="757259"/>
            <a:ext cx="10905066" cy="5343481"/>
          </a:xfrm>
          <a:prstGeom prst="rect">
            <a:avLst/>
          </a:prstGeom>
        </p:spPr>
      </p:pic>
    </p:spTree>
    <p:extLst>
      <p:ext uri="{BB962C8B-B14F-4D97-AF65-F5344CB8AC3E}">
        <p14:creationId xmlns:p14="http://schemas.microsoft.com/office/powerpoint/2010/main" val="2437520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p:txBody>
          <a:bodyPr/>
          <a:lstStyle/>
          <a:p>
            <a:r>
              <a:rPr lang="en-GB" dirty="0"/>
              <a:t>How has the curriculum changed? : </a:t>
            </a:r>
          </a:p>
        </p:txBody>
      </p:sp>
      <p:sp>
        <p:nvSpPr>
          <p:cNvPr id="3" name="Content Placeholder 2">
            <a:extLst>
              <a:ext uri="{FF2B5EF4-FFF2-40B4-BE49-F238E27FC236}">
                <a16:creationId xmlns:a16="http://schemas.microsoft.com/office/drawing/2014/main" id="{0144F3E5-F1FC-39F4-4306-D6B991FEA491}"/>
              </a:ext>
            </a:extLst>
          </p:cNvPr>
          <p:cNvSpPr>
            <a:spLocks noGrp="1"/>
          </p:cNvSpPr>
          <p:nvPr>
            <p:ph sz="half" idx="1"/>
          </p:nvPr>
        </p:nvSpPr>
        <p:spPr/>
        <p:txBody>
          <a:bodyPr>
            <a:normAutofit lnSpcReduction="10000"/>
          </a:bodyPr>
          <a:lstStyle/>
          <a:p>
            <a:pPr marL="0" indent="0">
              <a:buNone/>
            </a:pPr>
            <a:r>
              <a:rPr lang="en-GB" dirty="0"/>
              <a:t> </a:t>
            </a:r>
          </a:p>
        </p:txBody>
      </p:sp>
      <p:sp>
        <p:nvSpPr>
          <p:cNvPr id="4" name="Content Placeholder 3">
            <a:extLst>
              <a:ext uri="{FF2B5EF4-FFF2-40B4-BE49-F238E27FC236}">
                <a16:creationId xmlns:a16="http://schemas.microsoft.com/office/drawing/2014/main" id="{5EF82988-D587-6BB5-E2B6-43AB80C77CB3}"/>
              </a:ext>
            </a:extLst>
          </p:cNvPr>
          <p:cNvSpPr>
            <a:spLocks noGrp="1"/>
          </p:cNvSpPr>
          <p:nvPr>
            <p:ph sz="half" idx="2"/>
          </p:nvPr>
        </p:nvSpPr>
        <p:spPr>
          <a:xfrm>
            <a:off x="720762" y="1825625"/>
            <a:ext cx="10633038" cy="4667250"/>
          </a:xfrm>
        </p:spPr>
        <p:txBody>
          <a:bodyPr>
            <a:normAutofit lnSpcReduction="10000"/>
          </a:bodyPr>
          <a:lstStyle/>
          <a:p>
            <a:pPr>
              <a:lnSpc>
                <a:spcPct val="200000"/>
              </a:lnSpc>
            </a:pPr>
            <a:r>
              <a:rPr lang="en-GB" dirty="0"/>
              <a:t>Standalone history and geography instead on mini adventure – new topics introduced in KS2 </a:t>
            </a:r>
          </a:p>
          <a:p>
            <a:pPr>
              <a:lnSpc>
                <a:spcPct val="200000"/>
              </a:lnSpc>
            </a:pPr>
            <a:r>
              <a:rPr lang="en-GB" dirty="0"/>
              <a:t>In MFL, French has replaced Spanish in KS2</a:t>
            </a:r>
          </a:p>
          <a:p>
            <a:pPr>
              <a:lnSpc>
                <a:spcPct val="200000"/>
              </a:lnSpc>
            </a:pPr>
            <a:r>
              <a:rPr lang="en-GB" dirty="0"/>
              <a:t>Handwriting scheme introduced across the school</a:t>
            </a:r>
          </a:p>
          <a:p>
            <a:pPr>
              <a:lnSpc>
                <a:spcPct val="200000"/>
              </a:lnSpc>
            </a:pPr>
            <a:r>
              <a:rPr lang="en-GB" dirty="0"/>
              <a:t>Spelling scheme introduced in KS2 which follows on ELS phonics in KS1 </a:t>
            </a:r>
          </a:p>
          <a:p>
            <a:endParaRPr lang="en-GB" dirty="0"/>
          </a:p>
          <a:p>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14331539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p:txBody>
          <a:bodyPr/>
          <a:lstStyle/>
          <a:p>
            <a:r>
              <a:rPr lang="en-GB" dirty="0"/>
              <a:t>Reading in school and at home</a:t>
            </a:r>
          </a:p>
        </p:txBody>
      </p:sp>
      <p:pic>
        <p:nvPicPr>
          <p:cNvPr id="5" name="Picture 4">
            <a:extLst>
              <a:ext uri="{FF2B5EF4-FFF2-40B4-BE49-F238E27FC236}">
                <a16:creationId xmlns:a16="http://schemas.microsoft.com/office/drawing/2014/main" id="{93528740-2312-418B-EB66-B8BF50F27EF3}"/>
              </a:ext>
            </a:extLst>
          </p:cNvPr>
          <p:cNvPicPr>
            <a:picLocks noChangeAspect="1"/>
          </p:cNvPicPr>
          <p:nvPr/>
        </p:nvPicPr>
        <p:blipFill>
          <a:blip r:embed="rId2"/>
          <a:stretch>
            <a:fillRect/>
          </a:stretch>
        </p:blipFill>
        <p:spPr>
          <a:xfrm>
            <a:off x="8426548" y="365124"/>
            <a:ext cx="3397273" cy="2083345"/>
          </a:xfrm>
          <a:prstGeom prst="rect">
            <a:avLst/>
          </a:prstGeom>
        </p:spPr>
      </p:pic>
      <p:pic>
        <p:nvPicPr>
          <p:cNvPr id="6" name="Picture 5">
            <a:extLst>
              <a:ext uri="{FF2B5EF4-FFF2-40B4-BE49-F238E27FC236}">
                <a16:creationId xmlns:a16="http://schemas.microsoft.com/office/drawing/2014/main" id="{1C20F5B9-116B-2D62-15BE-A5DE97284D7D}"/>
              </a:ext>
            </a:extLst>
          </p:cNvPr>
          <p:cNvPicPr>
            <a:picLocks noChangeAspect="1"/>
          </p:cNvPicPr>
          <p:nvPr/>
        </p:nvPicPr>
        <p:blipFill>
          <a:blip r:embed="rId3"/>
          <a:stretch>
            <a:fillRect/>
          </a:stretch>
        </p:blipFill>
        <p:spPr>
          <a:xfrm>
            <a:off x="258201" y="4667729"/>
            <a:ext cx="3976174" cy="2013253"/>
          </a:xfrm>
          <a:prstGeom prst="rect">
            <a:avLst/>
          </a:prstGeom>
        </p:spPr>
      </p:pic>
      <p:graphicFrame>
        <p:nvGraphicFramePr>
          <p:cNvPr id="9" name="TextBox 6">
            <a:extLst>
              <a:ext uri="{FF2B5EF4-FFF2-40B4-BE49-F238E27FC236}">
                <a16:creationId xmlns:a16="http://schemas.microsoft.com/office/drawing/2014/main" id="{888EF56B-72D4-FD67-B64F-7CBD6734DA05}"/>
              </a:ext>
            </a:extLst>
          </p:cNvPr>
          <p:cNvGraphicFramePr/>
          <p:nvPr>
            <p:extLst>
              <p:ext uri="{D42A27DB-BD31-4B8C-83A1-F6EECF244321}">
                <p14:modId xmlns:p14="http://schemas.microsoft.com/office/powerpoint/2010/main" val="167502680"/>
              </p:ext>
            </p:extLst>
          </p:nvPr>
        </p:nvGraphicFramePr>
        <p:xfrm>
          <a:off x="536951" y="2721258"/>
          <a:ext cx="11118097" cy="23083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465159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3760346E-469A-293E-96E8-426BF3BE3F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9989FC-1A93-3D7A-4C28-9E9B97B1B22E}"/>
              </a:ext>
            </a:extLst>
          </p:cNvPr>
          <p:cNvSpPr>
            <a:spLocks noGrp="1"/>
          </p:cNvSpPr>
          <p:nvPr>
            <p:ph type="title"/>
          </p:nvPr>
        </p:nvSpPr>
        <p:spPr/>
        <p:txBody>
          <a:bodyPr/>
          <a:lstStyle/>
          <a:p>
            <a:r>
              <a:rPr lang="en-GB" dirty="0"/>
              <a:t>Homework: </a:t>
            </a:r>
          </a:p>
        </p:txBody>
      </p:sp>
      <p:sp>
        <p:nvSpPr>
          <p:cNvPr id="3" name="Content Placeholder 2">
            <a:extLst>
              <a:ext uri="{FF2B5EF4-FFF2-40B4-BE49-F238E27FC236}">
                <a16:creationId xmlns:a16="http://schemas.microsoft.com/office/drawing/2014/main" id="{72D7D4E3-FC56-1705-A96E-A2AD064A105D}"/>
              </a:ext>
            </a:extLst>
          </p:cNvPr>
          <p:cNvSpPr>
            <a:spLocks noGrp="1"/>
          </p:cNvSpPr>
          <p:nvPr>
            <p:ph sz="half" idx="1"/>
          </p:nvPr>
        </p:nvSpPr>
        <p:spPr/>
        <p:txBody>
          <a:bodyPr>
            <a:normAutofit/>
          </a:bodyPr>
          <a:lstStyle/>
          <a:p>
            <a:pPr marL="0" indent="0">
              <a:buNone/>
            </a:pPr>
            <a:r>
              <a:rPr lang="en-GB" dirty="0"/>
              <a:t> </a:t>
            </a:r>
          </a:p>
        </p:txBody>
      </p:sp>
      <p:sp>
        <p:nvSpPr>
          <p:cNvPr id="4" name="Content Placeholder 3">
            <a:extLst>
              <a:ext uri="{FF2B5EF4-FFF2-40B4-BE49-F238E27FC236}">
                <a16:creationId xmlns:a16="http://schemas.microsoft.com/office/drawing/2014/main" id="{CC37AAA4-5F15-7FF5-85F7-ABAAF66BB5D2}"/>
              </a:ext>
            </a:extLst>
          </p:cNvPr>
          <p:cNvSpPr>
            <a:spLocks noGrp="1"/>
          </p:cNvSpPr>
          <p:nvPr>
            <p:ph sz="half" idx="2"/>
          </p:nvPr>
        </p:nvSpPr>
        <p:spPr>
          <a:xfrm>
            <a:off x="720762" y="1825625"/>
            <a:ext cx="10633038" cy="4667250"/>
          </a:xfrm>
        </p:spPr>
        <p:txBody>
          <a:bodyPr>
            <a:normAutofit/>
          </a:bodyPr>
          <a:lstStyle/>
          <a:p>
            <a:pPr marL="0" indent="0">
              <a:buNone/>
            </a:pPr>
            <a:r>
              <a:rPr lang="en-GB" dirty="0"/>
              <a:t>Weekly homework set on Mathletics </a:t>
            </a:r>
          </a:p>
          <a:p>
            <a:pPr marL="0" indent="0">
              <a:buNone/>
            </a:pPr>
            <a:endParaRPr lang="en-GB" dirty="0"/>
          </a:p>
          <a:p>
            <a:pPr marL="0" indent="0">
              <a:buNone/>
            </a:pPr>
            <a:r>
              <a:rPr lang="en-GB" dirty="0"/>
              <a:t>Spellings will remain in school </a:t>
            </a:r>
          </a:p>
          <a:p>
            <a:pPr marL="0" indent="0">
              <a:buNone/>
            </a:pPr>
            <a:endParaRPr lang="en-GB" dirty="0"/>
          </a:p>
          <a:p>
            <a:pPr marL="0" indent="0">
              <a:buNone/>
            </a:pPr>
            <a:r>
              <a:rPr lang="en-GB" dirty="0"/>
              <a:t>Reading to be completed at home. </a:t>
            </a:r>
          </a:p>
          <a:p>
            <a:pPr marL="0" indent="0">
              <a:buNone/>
            </a:pPr>
            <a:endParaRPr lang="en-GB" dirty="0"/>
          </a:p>
          <a:p>
            <a:pPr marL="0" indent="0">
              <a:buNone/>
            </a:pPr>
            <a:r>
              <a:rPr lang="en-GB" dirty="0"/>
              <a:t>KIRFS – Key instant recall facts- which will be sent home to you and are available on the school website. </a:t>
            </a:r>
          </a:p>
          <a:p>
            <a:pPr marL="0" indent="0">
              <a:buNone/>
            </a:pPr>
            <a:endParaRPr lang="en-GB" dirty="0"/>
          </a:p>
        </p:txBody>
      </p:sp>
    </p:spTree>
    <p:extLst>
      <p:ext uri="{BB962C8B-B14F-4D97-AF65-F5344CB8AC3E}">
        <p14:creationId xmlns:p14="http://schemas.microsoft.com/office/powerpoint/2010/main" val="3467402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a:xfrm>
            <a:off x="838201" y="345810"/>
            <a:ext cx="5120561" cy="1325563"/>
          </a:xfrm>
        </p:spPr>
        <p:txBody>
          <a:bodyPr vert="horz" lIns="91440" tIns="45720" rIns="91440" bIns="45720" rtlCol="0" anchor="ctr">
            <a:normAutofit/>
          </a:bodyPr>
          <a:lstStyle/>
          <a:p>
            <a:r>
              <a:rPr lang="en-US" kern="1200">
                <a:solidFill>
                  <a:schemeClr val="tx1"/>
                </a:solidFill>
                <a:latin typeface="+mj-lt"/>
                <a:ea typeface="+mj-ea"/>
                <a:cs typeface="+mj-cs"/>
              </a:rPr>
              <a:t>E-safety, online usage and devices </a:t>
            </a:r>
          </a:p>
        </p:txBody>
      </p:sp>
      <p:sp>
        <p:nvSpPr>
          <p:cNvPr id="3" name="Content Placeholder 2">
            <a:extLst>
              <a:ext uri="{FF2B5EF4-FFF2-40B4-BE49-F238E27FC236}">
                <a16:creationId xmlns:a16="http://schemas.microsoft.com/office/drawing/2014/main" id="{0144F3E5-F1FC-39F4-4306-D6B991FEA491}"/>
              </a:ext>
            </a:extLst>
          </p:cNvPr>
          <p:cNvSpPr>
            <a:spLocks noGrp="1"/>
          </p:cNvSpPr>
          <p:nvPr>
            <p:ph sz="half" idx="1"/>
          </p:nvPr>
        </p:nvSpPr>
        <p:spPr>
          <a:xfrm>
            <a:off x="838201" y="1825625"/>
            <a:ext cx="5092194" cy="4351338"/>
          </a:xfrm>
        </p:spPr>
        <p:txBody>
          <a:bodyPr vert="horz" lIns="91440" tIns="45720" rIns="91440" bIns="45720" rtlCol="0">
            <a:normAutofit/>
          </a:bodyPr>
          <a:lstStyle/>
          <a:p>
            <a:endParaRPr lang="en-US" sz="2600" dirty="0"/>
          </a:p>
          <a:p>
            <a:r>
              <a:rPr lang="en-US" sz="2600" dirty="0">
                <a:hlinkClick r:id="rId2"/>
              </a:rPr>
              <a:t>https://www.nspcc.org.uk/keeping-children-safe/online-safety/</a:t>
            </a:r>
            <a:endParaRPr lang="en-US" sz="2600" dirty="0"/>
          </a:p>
          <a:p>
            <a:endParaRPr lang="en-US" sz="2600" dirty="0"/>
          </a:p>
        </p:txBody>
      </p:sp>
      <p:sp>
        <p:nvSpPr>
          <p:cNvPr id="19" name="Oval 18">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Content Placeholder 4">
            <a:extLst>
              <a:ext uri="{FF2B5EF4-FFF2-40B4-BE49-F238E27FC236}">
                <a16:creationId xmlns:a16="http://schemas.microsoft.com/office/drawing/2014/main" id="{6F3D3659-06AB-3506-0A06-A4F8DF7DA2AE}"/>
              </a:ext>
            </a:extLst>
          </p:cNvPr>
          <p:cNvPicPr>
            <a:picLocks noGrp="1" noChangeAspect="1"/>
          </p:cNvPicPr>
          <p:nvPr>
            <p:ph sz="half" idx="2"/>
          </p:nvPr>
        </p:nvPicPr>
        <p:blipFill rotWithShape="1">
          <a:blip r:embed="rId3"/>
          <a:srcRect l="8575" r="17928" b="3"/>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23" name="Arc 20">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6" name="Picture 5">
            <a:extLst>
              <a:ext uri="{FF2B5EF4-FFF2-40B4-BE49-F238E27FC236}">
                <a16:creationId xmlns:a16="http://schemas.microsoft.com/office/drawing/2014/main" id="{7C75EA83-D16B-3642-30D7-C6BD073FB0AF}"/>
              </a:ext>
            </a:extLst>
          </p:cNvPr>
          <p:cNvPicPr>
            <a:picLocks noChangeAspect="1"/>
          </p:cNvPicPr>
          <p:nvPr/>
        </p:nvPicPr>
        <p:blipFill rotWithShape="1">
          <a:blip r:embed="rId4"/>
          <a:srcRect t="17633" r="2" b="21899"/>
          <a:stretch/>
        </p:blipFill>
        <p:spPr>
          <a:xfrm>
            <a:off x="6261607" y="1"/>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pic>
        <p:nvPicPr>
          <p:cNvPr id="7" name="Picture 6" descr="A person holding a phone&#10;&#10;Description automatically generated">
            <a:extLst>
              <a:ext uri="{FF2B5EF4-FFF2-40B4-BE49-F238E27FC236}">
                <a16:creationId xmlns:a16="http://schemas.microsoft.com/office/drawing/2014/main" id="{13FF4367-79D3-B46E-4CD1-22F6B75167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1" y="3981870"/>
            <a:ext cx="5680251" cy="1899120"/>
          </a:xfrm>
          <a:prstGeom prst="rect">
            <a:avLst/>
          </a:prstGeom>
        </p:spPr>
      </p:pic>
    </p:spTree>
    <p:extLst>
      <p:ext uri="{BB962C8B-B14F-4D97-AF65-F5344CB8AC3E}">
        <p14:creationId xmlns:p14="http://schemas.microsoft.com/office/powerpoint/2010/main" val="1872157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p:txBody>
          <a:bodyPr/>
          <a:lstStyle/>
          <a:p>
            <a:r>
              <a:rPr lang="en-GB" dirty="0"/>
              <a:t>Assessment – formative and summative</a:t>
            </a:r>
          </a:p>
        </p:txBody>
      </p:sp>
      <p:sp>
        <p:nvSpPr>
          <p:cNvPr id="3" name="Content Placeholder 2">
            <a:extLst>
              <a:ext uri="{FF2B5EF4-FFF2-40B4-BE49-F238E27FC236}">
                <a16:creationId xmlns:a16="http://schemas.microsoft.com/office/drawing/2014/main" id="{0144F3E5-F1FC-39F4-4306-D6B991FEA491}"/>
              </a:ext>
            </a:extLst>
          </p:cNvPr>
          <p:cNvSpPr>
            <a:spLocks noGrp="1"/>
          </p:cNvSpPr>
          <p:nvPr>
            <p:ph sz="half" idx="1"/>
          </p:nvPr>
        </p:nvSpPr>
        <p:spPr/>
        <p:txBody>
          <a:bodyPr>
            <a:normAutofit/>
          </a:bodyPr>
          <a:lstStyle/>
          <a:p>
            <a:pPr marL="0" indent="0">
              <a:buNone/>
            </a:pPr>
            <a:r>
              <a:rPr lang="en-GB" dirty="0"/>
              <a:t> </a:t>
            </a:r>
          </a:p>
        </p:txBody>
      </p:sp>
      <p:sp>
        <p:nvSpPr>
          <p:cNvPr id="4" name="Content Placeholder 3">
            <a:extLst>
              <a:ext uri="{FF2B5EF4-FFF2-40B4-BE49-F238E27FC236}">
                <a16:creationId xmlns:a16="http://schemas.microsoft.com/office/drawing/2014/main" id="{5EF82988-D587-6BB5-E2B6-43AB80C77CB3}"/>
              </a:ext>
            </a:extLst>
          </p:cNvPr>
          <p:cNvSpPr>
            <a:spLocks noGrp="1"/>
          </p:cNvSpPr>
          <p:nvPr>
            <p:ph sz="half" idx="2"/>
          </p:nvPr>
        </p:nvSpPr>
        <p:spPr/>
        <p:txBody>
          <a:bodyPr>
            <a:normAutofit/>
          </a:bodyPr>
          <a:lstStyle/>
          <a:p>
            <a:pPr marL="0" indent="0">
              <a:buNone/>
            </a:pPr>
            <a:r>
              <a:rPr lang="en-GB" dirty="0"/>
              <a:t>Daily Retrieval questions in maths remembering more and dealing with misconceptions. – has learning been embedded. </a:t>
            </a:r>
          </a:p>
          <a:p>
            <a:pPr marL="0" indent="0">
              <a:buNone/>
            </a:pPr>
            <a:endParaRPr lang="en-GB" dirty="0"/>
          </a:p>
          <a:p>
            <a:pPr marL="0" indent="0">
              <a:buNone/>
            </a:pPr>
            <a:r>
              <a:rPr lang="en-GB" dirty="0"/>
              <a:t>Prior learning questions and tasks in all lesson for re-call past learning. </a:t>
            </a:r>
          </a:p>
          <a:p>
            <a:pPr marL="0" indent="0">
              <a:buNone/>
            </a:pPr>
            <a:endParaRPr lang="en-GB" dirty="0"/>
          </a:p>
        </p:txBody>
      </p:sp>
      <p:sp>
        <p:nvSpPr>
          <p:cNvPr id="6" name="Content Placeholder 3">
            <a:extLst>
              <a:ext uri="{FF2B5EF4-FFF2-40B4-BE49-F238E27FC236}">
                <a16:creationId xmlns:a16="http://schemas.microsoft.com/office/drawing/2014/main" id="{FAAEF38C-B20B-592F-40FB-7D7F4FDF6B66}"/>
              </a:ext>
            </a:extLst>
          </p:cNvPr>
          <p:cNvSpPr txBox="1">
            <a:spLocks/>
          </p:cNvSpPr>
          <p:nvPr/>
        </p:nvSpPr>
        <p:spPr>
          <a:xfrm>
            <a:off x="685800" y="1825625"/>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Assessment in class:</a:t>
            </a:r>
          </a:p>
          <a:p>
            <a:pPr marL="0" indent="0">
              <a:buFont typeface="Arial" panose="020B0604020202020204" pitchFamily="34" charset="0"/>
              <a:buNone/>
            </a:pPr>
            <a:r>
              <a:rPr lang="en-GB" dirty="0"/>
              <a:t>Live marking and verbal feedback</a:t>
            </a:r>
          </a:p>
          <a:p>
            <a:pPr marL="0" indent="0">
              <a:buFont typeface="Arial" panose="020B0604020202020204" pitchFamily="34" charset="0"/>
              <a:buNone/>
            </a:pPr>
            <a:r>
              <a:rPr lang="en-GB" dirty="0"/>
              <a:t>Reading assessments</a:t>
            </a:r>
          </a:p>
          <a:p>
            <a:pPr marL="0" indent="0">
              <a:buFont typeface="Arial" panose="020B0604020202020204" pitchFamily="34" charset="0"/>
              <a:buNone/>
            </a:pPr>
            <a:r>
              <a:rPr lang="en-GB" dirty="0"/>
              <a:t>Spelling– completed in school </a:t>
            </a:r>
          </a:p>
          <a:p>
            <a:pPr marL="0" indent="0">
              <a:buFont typeface="Arial" panose="020B0604020202020204" pitchFamily="34" charset="0"/>
              <a:buNone/>
            </a:pPr>
            <a:r>
              <a:rPr lang="en-GB" dirty="0"/>
              <a:t>Kahoot quizzes / End of unit assessments </a:t>
            </a:r>
          </a:p>
          <a:p>
            <a:pPr marL="0" indent="0">
              <a:buFont typeface="Arial" panose="020B0604020202020204" pitchFamily="34" charset="0"/>
              <a:buNone/>
            </a:pPr>
            <a:r>
              <a:rPr lang="en-GB" dirty="0"/>
              <a:t>SATs assessments completed every term under the instruction of the MAT. </a:t>
            </a:r>
          </a:p>
        </p:txBody>
      </p:sp>
    </p:spTree>
    <p:extLst>
      <p:ext uri="{BB962C8B-B14F-4D97-AF65-F5344CB8AC3E}">
        <p14:creationId xmlns:p14="http://schemas.microsoft.com/office/powerpoint/2010/main" val="3853864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F4C98-5C1A-29AF-031E-E0DCC985B2F4}"/>
              </a:ext>
            </a:extLst>
          </p:cNvPr>
          <p:cNvSpPr>
            <a:spLocks noGrp="1"/>
          </p:cNvSpPr>
          <p:nvPr>
            <p:ph type="title"/>
          </p:nvPr>
        </p:nvSpPr>
        <p:spPr/>
        <p:txBody>
          <a:bodyPr/>
          <a:lstStyle/>
          <a:p>
            <a:r>
              <a:rPr lang="en-GB" dirty="0"/>
              <a:t>Arthog</a:t>
            </a:r>
          </a:p>
        </p:txBody>
      </p:sp>
      <p:sp>
        <p:nvSpPr>
          <p:cNvPr id="3" name="Content Placeholder 2">
            <a:extLst>
              <a:ext uri="{FF2B5EF4-FFF2-40B4-BE49-F238E27FC236}">
                <a16:creationId xmlns:a16="http://schemas.microsoft.com/office/drawing/2014/main" id="{0144F3E5-F1FC-39F4-4306-D6B991FEA491}"/>
              </a:ext>
            </a:extLst>
          </p:cNvPr>
          <p:cNvSpPr>
            <a:spLocks noGrp="1"/>
          </p:cNvSpPr>
          <p:nvPr>
            <p:ph sz="half" idx="1"/>
          </p:nvPr>
        </p:nvSpPr>
        <p:spPr/>
        <p:txBody>
          <a:bodyPr>
            <a:normAutofit/>
          </a:bodyPr>
          <a:lstStyle/>
          <a:p>
            <a:pPr marL="0" indent="0">
              <a:buNone/>
            </a:pPr>
            <a:r>
              <a:rPr lang="en-GB" dirty="0"/>
              <a:t> </a:t>
            </a:r>
          </a:p>
          <a:p>
            <a:pPr marL="0" indent="0">
              <a:buNone/>
            </a:pPr>
            <a:endParaRPr lang="en-GB" dirty="0"/>
          </a:p>
        </p:txBody>
      </p:sp>
      <p:pic>
        <p:nvPicPr>
          <p:cNvPr id="5" name="Picture 4">
            <a:extLst>
              <a:ext uri="{FF2B5EF4-FFF2-40B4-BE49-F238E27FC236}">
                <a16:creationId xmlns:a16="http://schemas.microsoft.com/office/drawing/2014/main" id="{911FDEAC-00AE-8FB1-FB84-83B445DF35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261257"/>
            <a:ext cx="3446281" cy="5170714"/>
          </a:xfrm>
          <a:prstGeom prst="rect">
            <a:avLst/>
          </a:prstGeom>
        </p:spPr>
      </p:pic>
      <p:pic>
        <p:nvPicPr>
          <p:cNvPr id="8" name="Picture 7">
            <a:extLst>
              <a:ext uri="{FF2B5EF4-FFF2-40B4-BE49-F238E27FC236}">
                <a16:creationId xmlns:a16="http://schemas.microsoft.com/office/drawing/2014/main" id="{2BA886F8-9E60-3BBB-251F-E9739B12FA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3249" y="1524000"/>
            <a:ext cx="3380983" cy="5072743"/>
          </a:xfrm>
          <a:prstGeom prst="rect">
            <a:avLst/>
          </a:prstGeom>
        </p:spPr>
      </p:pic>
      <p:graphicFrame>
        <p:nvGraphicFramePr>
          <p:cNvPr id="12" name="Content Placeholder 3">
            <a:extLst>
              <a:ext uri="{FF2B5EF4-FFF2-40B4-BE49-F238E27FC236}">
                <a16:creationId xmlns:a16="http://schemas.microsoft.com/office/drawing/2014/main" id="{65836071-D91B-3090-5B40-A98CD1F5893F}"/>
              </a:ext>
            </a:extLst>
          </p:cNvPr>
          <p:cNvGraphicFramePr/>
          <p:nvPr/>
        </p:nvGraphicFramePr>
        <p:xfrm>
          <a:off x="685800" y="1825625"/>
          <a:ext cx="5181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7732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4236272-3F64-21D9-0A5D-E4ACB063E44C}"/>
            </a:ext>
          </a:extLst>
        </p:cNvPr>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7C3A49-1952-10E5-0CA2-DD502F43EEBC}"/>
              </a:ext>
            </a:extLst>
          </p:cNvPr>
          <p:cNvSpPr>
            <a:spLocks noGrp="1"/>
          </p:cNvSpPr>
          <p:nvPr>
            <p:ph type="title"/>
          </p:nvPr>
        </p:nvSpPr>
        <p:spPr>
          <a:xfrm>
            <a:off x="5297762" y="329184"/>
            <a:ext cx="6251110" cy="1783080"/>
          </a:xfrm>
        </p:spPr>
        <p:txBody>
          <a:bodyPr vert="horz" lIns="91440" tIns="45720" rIns="91440" bIns="45720" rtlCol="0" anchor="b">
            <a:normAutofit/>
          </a:bodyPr>
          <a:lstStyle/>
          <a:p>
            <a:r>
              <a:rPr lang="en-US" sz="5400" dirty="0"/>
              <a:t>Enterprise </a:t>
            </a:r>
          </a:p>
        </p:txBody>
      </p:sp>
      <p:pic>
        <p:nvPicPr>
          <p:cNvPr id="5" name="Picture 4">
            <a:extLst>
              <a:ext uri="{FF2B5EF4-FFF2-40B4-BE49-F238E27FC236}">
                <a16:creationId xmlns:a16="http://schemas.microsoft.com/office/drawing/2014/main" id="{7D2D64F6-135A-DACB-AA4A-DEF12187FC7D}"/>
              </a:ext>
            </a:extLst>
          </p:cNvPr>
          <p:cNvPicPr>
            <a:picLocks noChangeAspect="1"/>
          </p:cNvPicPr>
          <p:nvPr/>
        </p:nvPicPr>
        <p:blipFill>
          <a:blip r:embed="rId2">
            <a:extLst>
              <a:ext uri="{28A0092B-C50C-407E-A947-70E740481C1C}">
                <a14:useLocalDpi xmlns:a14="http://schemas.microsoft.com/office/drawing/2010/main" val="0"/>
              </a:ext>
            </a:extLst>
          </a:blip>
          <a:srcRect t="67" r="-1" b="1642"/>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2"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B450535-0E49-D549-B0B7-B7228C498A06}"/>
              </a:ext>
            </a:extLst>
          </p:cNvPr>
          <p:cNvSpPr>
            <a:spLocks noGrp="1"/>
          </p:cNvSpPr>
          <p:nvPr>
            <p:ph sz="half" idx="1"/>
          </p:nvPr>
        </p:nvSpPr>
        <p:spPr>
          <a:xfrm>
            <a:off x="5297762" y="2706624"/>
            <a:ext cx="6251110" cy="3483864"/>
          </a:xfrm>
        </p:spPr>
        <p:txBody>
          <a:bodyPr vert="horz" lIns="91440" tIns="45720" rIns="91440" bIns="45720" rtlCol="0">
            <a:normAutofit/>
          </a:bodyPr>
          <a:lstStyle/>
          <a:p>
            <a:pPr marL="0"/>
            <a:r>
              <a:rPr lang="en-US" sz="2200" dirty="0"/>
              <a:t> </a:t>
            </a:r>
          </a:p>
          <a:p>
            <a:pPr marL="0"/>
            <a:endParaRPr lang="en-US" sz="2200" dirty="0"/>
          </a:p>
        </p:txBody>
      </p:sp>
    </p:spTree>
    <p:extLst>
      <p:ext uri="{BB962C8B-B14F-4D97-AF65-F5344CB8AC3E}">
        <p14:creationId xmlns:p14="http://schemas.microsoft.com/office/powerpoint/2010/main" val="32096464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c6552ff-e203-492b-9a4a-86c2b1ce869f" xsi:nil="true"/>
    <lcf76f155ced4ddcb4097134ff3c332f xmlns="3e055c07-13c7-499b-b143-56199a7cf3c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94044760D3B546A97956410EC15369" ma:contentTypeVersion="" ma:contentTypeDescription="Create a new document." ma:contentTypeScope="" ma:versionID="edd2f4fb7247f1e1085ec89bfced05e3">
  <xsd:schema xmlns:xsd="http://www.w3.org/2001/XMLSchema" xmlns:xs="http://www.w3.org/2001/XMLSchema" xmlns:p="http://schemas.microsoft.com/office/2006/metadata/properties" xmlns:ns2="3e055c07-13c7-499b-b143-56199a7cf3c1" xmlns:ns3="d74408b1-0fbc-463e-a5fd-65a4e25556b8" xmlns:ns4="3c6552ff-e203-492b-9a4a-86c2b1ce869f" targetNamespace="http://schemas.microsoft.com/office/2006/metadata/properties" ma:root="true" ma:fieldsID="106aaa422ee86b71a4287062614dce19" ns2:_="" ns3:_="" ns4:_="">
    <xsd:import namespace="3e055c07-13c7-499b-b143-56199a7cf3c1"/>
    <xsd:import namespace="d74408b1-0fbc-463e-a5fd-65a4e25556b8"/>
    <xsd:import namespace="3c6552ff-e203-492b-9a4a-86c2b1ce869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OCR" minOccurs="0"/>
                <xsd:element ref="ns3:SharedWithUsers" minOccurs="0"/>
                <xsd:element ref="ns3:SharedWithDetails" minOccurs="0"/>
                <xsd:element ref="ns2:MediaServiceGenerationTime" minOccurs="0"/>
                <xsd:element ref="ns2:MediaServiceEventHashCode" minOccurs="0"/>
                <xsd:element ref="ns2:MediaLengthInSeconds" minOccurs="0"/>
                <xsd:element ref="ns2:MediaServiceObjectDetectorVersions" minOccurs="0"/>
                <xsd:element ref="ns2:MediaServiceSearchProperties" minOccurs="0"/>
                <xsd:element ref="ns2:lcf76f155ced4ddcb4097134ff3c332f" minOccurs="0"/>
                <xsd:element ref="ns4:TaxCatchAll"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055c07-13c7-499b-b143-56199a7cf3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c470fb7-5308-496a-a12b-188b66d4a6eb" ma:termSetId="09814cd3-568e-fe90-9814-8d621ff8fb84" ma:anchorId="fba54fb3-c3e1-fe81-a776-ca4b69148c4d" ma:open="true" ma:isKeyword="false">
      <xsd:complexType>
        <xsd:sequence>
          <xsd:element ref="pc:Terms" minOccurs="0" maxOccurs="1"/>
        </xsd:sequence>
      </xsd:complex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74408b1-0fbc-463e-a5fd-65a4e25556b8"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c6552ff-e203-492b-9a4a-86c2b1ce869f"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E8433A6E-FE30-4B29-BDDB-CB277F437CC7}" ma:internalName="TaxCatchAll" ma:showField="CatchAllData" ma:web="{d74408b1-0fbc-463e-a5fd-65a4e25556b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8CD533-70CD-4EF9-949D-551372CF62F5}">
  <ds:schemaRefs>
    <ds:schemaRef ds:uri="http://schemas.microsoft.com/office/2006/metadata/properties"/>
    <ds:schemaRef ds:uri="http://schemas.microsoft.com/office/infopath/2007/PartnerControls"/>
    <ds:schemaRef ds:uri="http://purl.org/dc/terms/"/>
    <ds:schemaRef ds:uri="http://www.w3.org/XML/1998/namespace"/>
    <ds:schemaRef ds:uri="http://schemas.microsoft.com/office/2006/documentManagement/types"/>
    <ds:schemaRef ds:uri="http://purl.org/dc/dcmitype/"/>
    <ds:schemaRef ds:uri="http://schemas.openxmlformats.org/package/2006/metadata/core-properties"/>
    <ds:schemaRef ds:uri="3c6552ff-e203-492b-9a4a-86c2b1ce869f"/>
    <ds:schemaRef ds:uri="d74408b1-0fbc-463e-a5fd-65a4e25556b8"/>
    <ds:schemaRef ds:uri="3e055c07-13c7-499b-b143-56199a7cf3c1"/>
    <ds:schemaRef ds:uri="http://purl.org/dc/elements/1.1/"/>
  </ds:schemaRefs>
</ds:datastoreItem>
</file>

<file path=customXml/itemProps2.xml><?xml version="1.0" encoding="utf-8"?>
<ds:datastoreItem xmlns:ds="http://schemas.openxmlformats.org/officeDocument/2006/customXml" ds:itemID="{27B96104-0E1A-41EA-8F68-D1B181BC17BA}">
  <ds:schemaRefs>
    <ds:schemaRef ds:uri="http://schemas.microsoft.com/sharepoint/v3/contenttype/forms"/>
  </ds:schemaRefs>
</ds:datastoreItem>
</file>

<file path=customXml/itemProps3.xml><?xml version="1.0" encoding="utf-8"?>
<ds:datastoreItem xmlns:ds="http://schemas.openxmlformats.org/officeDocument/2006/customXml" ds:itemID="{05859271-23BA-4876-A60E-7D4090C86E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055c07-13c7-499b-b143-56199a7cf3c1"/>
    <ds:schemaRef ds:uri="d74408b1-0fbc-463e-a5fd-65a4e25556b8"/>
    <ds:schemaRef ds:uri="3c6552ff-e203-492b-9a4a-86c2b1ce86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5539</TotalTime>
  <Words>398</Words>
  <Application>Microsoft Office PowerPoint</Application>
  <PresentationFormat>Widescreen</PresentationFormat>
  <Paragraphs>55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Meet the Teacher…</vt:lpstr>
      <vt:lpstr>We use a Positive Behaviour policy </vt:lpstr>
      <vt:lpstr>PowerPoint Presentation</vt:lpstr>
      <vt:lpstr>How has the curriculum changed? : </vt:lpstr>
      <vt:lpstr>Reading in school and at home</vt:lpstr>
      <vt:lpstr>Homework: </vt:lpstr>
      <vt:lpstr>E-safety, online usage and devices </vt:lpstr>
      <vt:lpstr>Assessment – formative and summative</vt:lpstr>
      <vt:lpstr>Arthog</vt:lpstr>
      <vt:lpstr>Enterprise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dc:title>
  <dc:creator>Wickett, Sara</dc:creator>
  <cp:lastModifiedBy>Mitchell, Joanne</cp:lastModifiedBy>
  <cp:revision>21</cp:revision>
  <dcterms:created xsi:type="dcterms:W3CDTF">2023-09-11T12:47:48Z</dcterms:created>
  <dcterms:modified xsi:type="dcterms:W3CDTF">2026-09-14T13:45:24Z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170000.000000000</vt:lpwstr>
  </property>
  <property fmtid="{D5CDD505-2E9C-101B-9397-08002B2CF9AE}" pid="3" name="ContentTypeId">
    <vt:lpwstr>0x0101000094044760D3B546A97956410EC15369</vt:lpwstr>
  </property>
  <property fmtid="{D5CDD505-2E9C-101B-9397-08002B2CF9AE}" pid="4" name="MediaServiceImageTags">
    <vt:lpwstr/>
  </property>
</Properties>
</file>