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4"/>
  </p:sldMasterIdLst>
  <p:sldIdLst>
    <p:sldId id="256" r:id="rId5"/>
    <p:sldId id="268" r:id="rId6"/>
    <p:sldId id="257" r:id="rId7"/>
    <p:sldId id="277" r:id="rId8"/>
    <p:sldId id="273" r:id="rId9"/>
    <p:sldId id="278" r:id="rId10"/>
    <p:sldId id="279" r:id="rId11"/>
    <p:sldId id="260" r:id="rId12"/>
    <p:sldId id="272" r:id="rId13"/>
    <p:sldId id="258" r:id="rId14"/>
    <p:sldId id="280" r:id="rId15"/>
    <p:sldId id="275"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762" autoAdjust="0"/>
    <p:restoredTop sz="94660"/>
  </p:normalViewPr>
  <p:slideViewPr>
    <p:cSldViewPr snapToGrid="0">
      <p:cViewPr varScale="1">
        <p:scale>
          <a:sx n="63" d="100"/>
          <a:sy n="63" d="100"/>
        </p:scale>
        <p:origin x="62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ur, Anveer" userId="16b06862-12f6-404a-944c-7385acab82de" providerId="ADAL" clId="{203D57E7-021A-4751-A76E-1CCFCE7D638A}"/>
    <pc:docChg chg="modSld">
      <pc:chgData name="Kaur, Anveer" userId="16b06862-12f6-404a-944c-7385acab82de" providerId="ADAL" clId="{203D57E7-021A-4751-A76E-1CCFCE7D638A}" dt="2026-09-16T10:23:14.839" v="2" actId="20577"/>
      <pc:docMkLst>
        <pc:docMk/>
      </pc:docMkLst>
      <pc:sldChg chg="modSp mod">
        <pc:chgData name="Kaur, Anveer" userId="16b06862-12f6-404a-944c-7385acab82de" providerId="ADAL" clId="{203D57E7-021A-4751-A76E-1CCFCE7D638A}" dt="2026-09-16T10:23:14.839" v="2" actId="20577"/>
        <pc:sldMkLst>
          <pc:docMk/>
          <pc:sldMk cId="1796749909" sldId="277"/>
        </pc:sldMkLst>
        <pc:spChg chg="mod">
          <ac:chgData name="Kaur, Anveer" userId="16b06862-12f6-404a-944c-7385acab82de" providerId="ADAL" clId="{203D57E7-021A-4751-A76E-1CCFCE7D638A}" dt="2026-09-16T10:23:14.839" v="2" actId="20577"/>
          <ac:spMkLst>
            <pc:docMk/>
            <pc:sldMk cId="1796749909" sldId="277"/>
            <ac:spMk id="4" creationId="{30627C6D-B2C3-359F-6731-6FE0037DFC83}"/>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ED58A34-F32A-40B9-B168-FA52C7557AA2}"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rIns="45720"/>
          <a:lstStyle/>
          <a:p>
            <a:fld id="{3ED3A957-771E-417B-9380-38AB50AD1356}" type="slidenum">
              <a:rPr lang="en-GB" smtClean="0"/>
              <a:t>‹#›</a:t>
            </a:fld>
            <a:endParaRPr lang="en-GB"/>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4096412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D58A34-F32A-40B9-B168-FA52C7557AA2}"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ED3A957-771E-417B-9380-38AB50AD1356}" type="slidenum">
              <a:rPr lang="en-GB" smtClean="0"/>
              <a:t>‹#›</a:t>
            </a:fld>
            <a:endParaRPr lang="en-GB"/>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720652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D58A34-F32A-40B9-B168-FA52C7557AA2}"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ED3A957-771E-417B-9380-38AB50AD1356}" type="slidenum">
              <a:rPr lang="en-GB" smtClean="0"/>
              <a:t>‹#›</a:t>
            </a:fld>
            <a:endParaRPr lang="en-GB"/>
          </a:p>
        </p:txBody>
      </p:sp>
    </p:spTree>
    <p:extLst>
      <p:ext uri="{BB962C8B-B14F-4D97-AF65-F5344CB8AC3E}">
        <p14:creationId xmlns:p14="http://schemas.microsoft.com/office/powerpoint/2010/main" val="16470409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ED58A34-F32A-40B9-B168-FA52C7557AA2}" type="datetimeFigureOut">
              <a:rPr lang="en-GB" smtClean="0"/>
              <a:t>16/09/2026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ED3A957-771E-417B-9380-38AB50AD1356}" type="slidenum">
              <a:rPr lang="en-GB" smtClean="0"/>
              <a:t>‹#›</a:t>
            </a:fld>
            <a:endParaRPr lang="en-GB"/>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9575336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ED58A34-F32A-40B9-B168-FA52C7557AA2}" type="datetimeFigureOut">
              <a:rPr lang="en-GB" smtClean="0"/>
              <a:t>16/09/2026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ED3A957-771E-417B-9380-38AB50AD1356}" type="slidenum">
              <a:rPr lang="en-GB" smtClean="0"/>
              <a:t>‹#›</a:t>
            </a:fld>
            <a:endParaRPr lang="en-GB"/>
          </a:p>
        </p:txBody>
      </p:sp>
    </p:spTree>
    <p:extLst>
      <p:ext uri="{BB962C8B-B14F-4D97-AF65-F5344CB8AC3E}">
        <p14:creationId xmlns:p14="http://schemas.microsoft.com/office/powerpoint/2010/main" val="27975442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ED58A34-F32A-40B9-B168-FA52C7557AA2}" type="datetimeFigureOut">
              <a:rPr lang="en-GB" smtClean="0"/>
              <a:t>16/09/2026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ED3A957-771E-417B-9380-38AB50AD1356}" type="slidenum">
              <a:rPr lang="en-GB" smtClean="0"/>
              <a:t>‹#›</a:t>
            </a:fld>
            <a:endParaRPr lang="en-GB"/>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7908392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6ED58A34-F32A-40B9-B168-FA52C7557AA2}" type="datetimeFigureOut">
              <a:rPr lang="en-GB" smtClean="0"/>
              <a:t>16/09/2026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ED3A957-771E-417B-9380-38AB50AD1356}" type="slidenum">
              <a:rPr lang="en-GB" smtClean="0"/>
              <a:t>‹#›</a:t>
            </a:fld>
            <a:endParaRPr lang="en-GB"/>
          </a:p>
        </p:txBody>
      </p:sp>
    </p:spTree>
    <p:extLst>
      <p:ext uri="{BB962C8B-B14F-4D97-AF65-F5344CB8AC3E}">
        <p14:creationId xmlns:p14="http://schemas.microsoft.com/office/powerpoint/2010/main" val="1987864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ED58A34-F32A-40B9-B168-FA52C7557AA2}" type="datetimeFigureOut">
              <a:rPr lang="en-GB" smtClean="0"/>
              <a:t>16/09/2026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ED3A957-771E-417B-9380-38AB50AD1356}" type="slidenum">
              <a:rPr lang="en-GB" smtClean="0"/>
              <a:t>‹#›</a:t>
            </a:fld>
            <a:endParaRPr lang="en-GB"/>
          </a:p>
        </p:txBody>
      </p:sp>
    </p:spTree>
    <p:extLst>
      <p:ext uri="{BB962C8B-B14F-4D97-AF65-F5344CB8AC3E}">
        <p14:creationId xmlns:p14="http://schemas.microsoft.com/office/powerpoint/2010/main" val="11525097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ED58A34-F32A-40B9-B168-FA52C7557AA2}" type="datetimeFigureOut">
              <a:rPr lang="en-GB" smtClean="0"/>
              <a:t>16/09/2026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ED3A957-771E-417B-9380-38AB50AD1356}" type="slidenum">
              <a:rPr lang="en-GB" smtClean="0"/>
              <a:t>‹#›</a:t>
            </a:fld>
            <a:endParaRPr lang="en-GB"/>
          </a:p>
        </p:txBody>
      </p:sp>
    </p:spTree>
    <p:extLst>
      <p:ext uri="{BB962C8B-B14F-4D97-AF65-F5344CB8AC3E}">
        <p14:creationId xmlns:p14="http://schemas.microsoft.com/office/powerpoint/2010/main" val="1139495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D58A34-F32A-40B9-B168-FA52C7557AA2}"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ED3A957-771E-417B-9380-38AB50AD1356}" type="slidenum">
              <a:rPr lang="en-GB" smtClean="0"/>
              <a:t>‹#›</a:t>
            </a:fld>
            <a:endParaRPr lang="en-GB"/>
          </a:p>
        </p:txBody>
      </p:sp>
    </p:spTree>
    <p:extLst>
      <p:ext uri="{BB962C8B-B14F-4D97-AF65-F5344CB8AC3E}">
        <p14:creationId xmlns:p14="http://schemas.microsoft.com/office/powerpoint/2010/main" val="33685707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D58A34-F32A-40B9-B168-FA52C7557AA2}"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ED3A957-771E-417B-9380-38AB50AD1356}" type="slidenum">
              <a:rPr lang="en-GB" smtClean="0"/>
              <a:t>‹#›</a:t>
            </a:fld>
            <a:endParaRPr lang="en-GB"/>
          </a:p>
        </p:txBody>
      </p:sp>
    </p:spTree>
    <p:extLst>
      <p:ext uri="{BB962C8B-B14F-4D97-AF65-F5344CB8AC3E}">
        <p14:creationId xmlns:p14="http://schemas.microsoft.com/office/powerpoint/2010/main" val="1697410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6ED58A34-F32A-40B9-B168-FA52C7557AA2}" type="datetimeFigureOut">
              <a:rPr lang="en-GB" smtClean="0"/>
              <a:t>16/09/2026</a:t>
            </a:fld>
            <a:endParaRPr lang="en-GB"/>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3ED3A957-771E-417B-9380-38AB50AD1356}" type="slidenum">
              <a:rPr lang="en-GB" smtClean="0"/>
              <a:t>‹#›</a:t>
            </a:fld>
            <a:endParaRPr lang="en-GB"/>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1414574747"/>
      </p:ext>
    </p:extLst>
  </p:cSld>
  <p:clrMap bg1="dk1" tx1="lt1" bg2="dk2" tx2="lt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2" Type="http://schemas.openxmlformats.org/officeDocument/2006/relationships/image" Target="../media/image11.tmp"/><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2.tmp"/><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mailto:sspp.year4and5@taw.org.uk" TargetMode="External"/><Relationship Id="rId2" Type="http://schemas.openxmlformats.org/officeDocument/2006/relationships/image" Target="../media/image12.tmp"/><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2" Type="http://schemas.openxmlformats.org/officeDocument/2006/relationships/image" Target="../media/image14.tmp"/><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7.tmp"/><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www.nspcc.org.uk/keeping-children-safe/online-safety/" TargetMode="External"/><Relationship Id="rId1" Type="http://schemas.openxmlformats.org/officeDocument/2006/relationships/slideLayout" Target="../slideLayouts/slideLayout4.xml"/><Relationship Id="rId5" Type="http://schemas.openxmlformats.org/officeDocument/2006/relationships/image" Target="../media/image20.tmp"/><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group of people in a room&#10;&#10;Description automatically generated with medium confidence">
            <a:extLst>
              <a:ext uri="{FF2B5EF4-FFF2-40B4-BE49-F238E27FC236}">
                <a16:creationId xmlns:a16="http://schemas.microsoft.com/office/drawing/2014/main" id="{58E4E522-C7A6-5D3E-ED21-A4AEFAE370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5138" y="390525"/>
            <a:ext cx="2898775" cy="2157413"/>
          </a:xfrm>
          <a:prstGeom prst="rect">
            <a:avLst/>
          </a:prstGeom>
        </p:spPr>
      </p:pic>
      <p:pic>
        <p:nvPicPr>
          <p:cNvPr id="8" name="Picture 7" descr="A group of people sitting in a church&#10;&#10;Description automatically generated">
            <a:extLst>
              <a:ext uri="{FF2B5EF4-FFF2-40B4-BE49-F238E27FC236}">
                <a16:creationId xmlns:a16="http://schemas.microsoft.com/office/drawing/2014/main" id="{24AAF8C1-7447-63E8-6A51-694A19B07A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94238" y="390525"/>
            <a:ext cx="2895600" cy="2157413"/>
          </a:xfrm>
          <a:prstGeom prst="rect">
            <a:avLst/>
          </a:prstGeom>
        </p:spPr>
      </p:pic>
      <p:pic>
        <p:nvPicPr>
          <p:cNvPr id="10" name="Picture 9" descr="A wooden sign with a table and bowls in a jungle&#10;&#10;Description automatically generated with medium confidence">
            <a:extLst>
              <a:ext uri="{FF2B5EF4-FFF2-40B4-BE49-F238E27FC236}">
                <a16:creationId xmlns:a16="http://schemas.microsoft.com/office/drawing/2014/main" id="{14459AB4-F78F-3609-6434-0F186E9399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50163" y="390525"/>
            <a:ext cx="2895600" cy="2157413"/>
          </a:xfrm>
          <a:prstGeom prst="rect">
            <a:avLst/>
          </a:prstGeom>
        </p:spPr>
      </p:pic>
      <p:pic>
        <p:nvPicPr>
          <p:cNvPr id="22" name="Picture 21" descr="A group of people posing for a photo&#10;&#10;Description automatically generated">
            <a:extLst>
              <a:ext uri="{FF2B5EF4-FFF2-40B4-BE49-F238E27FC236}">
                <a16:creationId xmlns:a16="http://schemas.microsoft.com/office/drawing/2014/main" id="{B4147A21-414D-0271-4B26-8CAA713FAE5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35138" y="2608263"/>
            <a:ext cx="3087688" cy="2300288"/>
          </a:xfrm>
          <a:prstGeom prst="rect">
            <a:avLst/>
          </a:prstGeom>
        </p:spPr>
      </p:pic>
      <p:pic>
        <p:nvPicPr>
          <p:cNvPr id="4" name="Picture 3">
            <a:extLst>
              <a:ext uri="{FF2B5EF4-FFF2-40B4-BE49-F238E27FC236}">
                <a16:creationId xmlns:a16="http://schemas.microsoft.com/office/drawing/2014/main" id="{0862CF0B-6293-62D5-7D4B-6097E0799D5F}"/>
              </a:ext>
            </a:extLst>
          </p:cNvPr>
          <p:cNvPicPr>
            <a:picLocks noChangeAspect="1"/>
          </p:cNvPicPr>
          <p:nvPr/>
        </p:nvPicPr>
        <p:blipFill rotWithShape="1">
          <a:blip r:embed="rId6"/>
          <a:srcRect l="4567" r="3166" b="2"/>
          <a:stretch/>
        </p:blipFill>
        <p:spPr>
          <a:xfrm>
            <a:off x="4883150" y="2608263"/>
            <a:ext cx="2119313" cy="2300288"/>
          </a:xfrm>
          <a:prstGeom prst="rect">
            <a:avLst/>
          </a:prstGeom>
        </p:spPr>
      </p:pic>
      <p:pic>
        <p:nvPicPr>
          <p:cNvPr id="15" name="Picture 14" descr="A group of kids using a computer&#10;&#10;Description automatically generated">
            <a:extLst>
              <a:ext uri="{FF2B5EF4-FFF2-40B4-BE49-F238E27FC236}">
                <a16:creationId xmlns:a16="http://schemas.microsoft.com/office/drawing/2014/main" id="{F768ACD4-729F-F608-BE85-E5CA9671E18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5400000">
            <a:off x="6767513" y="2903538"/>
            <a:ext cx="2300288" cy="1709738"/>
          </a:xfrm>
          <a:prstGeom prst="rect">
            <a:avLst/>
          </a:prstGeom>
        </p:spPr>
      </p:pic>
      <p:pic>
        <p:nvPicPr>
          <p:cNvPr id="18" name="Picture 17" descr="A rose flower on a white paper&#10;&#10;Description automatically generated">
            <a:extLst>
              <a:ext uri="{FF2B5EF4-FFF2-40B4-BE49-F238E27FC236}">
                <a16:creationId xmlns:a16="http://schemas.microsoft.com/office/drawing/2014/main" id="{7E459349-F272-C89E-529B-C6E90E430CE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5400000">
            <a:off x="8539162" y="2901950"/>
            <a:ext cx="2300288" cy="1712913"/>
          </a:xfrm>
          <a:prstGeom prst="rect">
            <a:avLst/>
          </a:prstGeom>
        </p:spPr>
      </p:pic>
      <p:sp>
        <p:nvSpPr>
          <p:cNvPr id="2" name="Title 1">
            <a:extLst>
              <a:ext uri="{FF2B5EF4-FFF2-40B4-BE49-F238E27FC236}">
                <a16:creationId xmlns:a16="http://schemas.microsoft.com/office/drawing/2014/main" id="{2569C8F8-D6EE-C95F-0AD6-78990EF384E6}"/>
              </a:ext>
            </a:extLst>
          </p:cNvPr>
          <p:cNvSpPr>
            <a:spLocks noGrp="1"/>
          </p:cNvSpPr>
          <p:nvPr>
            <p:ph type="ctrTitle"/>
          </p:nvPr>
        </p:nvSpPr>
        <p:spPr>
          <a:xfrm>
            <a:off x="1341790" y="5490971"/>
            <a:ext cx="6962072" cy="1159200"/>
          </a:xfrm>
        </p:spPr>
        <p:txBody>
          <a:bodyPr anchor="ctr">
            <a:normAutofit/>
          </a:bodyPr>
          <a:lstStyle/>
          <a:p>
            <a:pPr algn="l"/>
            <a:r>
              <a:rPr lang="en-GB" sz="4000" dirty="0">
                <a:solidFill>
                  <a:srgbClr val="FFFFFF"/>
                </a:solidFill>
              </a:rPr>
              <a:t>Meet the Teacher…</a:t>
            </a:r>
          </a:p>
        </p:txBody>
      </p:sp>
      <p:sp>
        <p:nvSpPr>
          <p:cNvPr id="3" name="Subtitle 2">
            <a:extLst>
              <a:ext uri="{FF2B5EF4-FFF2-40B4-BE49-F238E27FC236}">
                <a16:creationId xmlns:a16="http://schemas.microsoft.com/office/drawing/2014/main" id="{EDC44F7F-7E00-5969-E387-D52A5D270EA5}"/>
              </a:ext>
            </a:extLst>
          </p:cNvPr>
          <p:cNvSpPr>
            <a:spLocks noGrp="1"/>
          </p:cNvSpPr>
          <p:nvPr>
            <p:ph type="subTitle" idx="1"/>
          </p:nvPr>
        </p:nvSpPr>
        <p:spPr>
          <a:xfrm>
            <a:off x="6345997" y="5633765"/>
            <a:ext cx="3408555" cy="873612"/>
          </a:xfrm>
        </p:spPr>
        <p:txBody>
          <a:bodyPr anchor="ctr">
            <a:normAutofit/>
          </a:bodyPr>
          <a:lstStyle/>
          <a:p>
            <a:pPr algn="l"/>
            <a:r>
              <a:rPr lang="en-GB" sz="2000" dirty="0">
                <a:solidFill>
                  <a:srgbClr val="FFFFFF"/>
                </a:solidFill>
              </a:rPr>
              <a:t>Welcome to Year 4/ 5</a:t>
            </a:r>
          </a:p>
        </p:txBody>
      </p:sp>
    </p:spTree>
    <p:extLst>
      <p:ext uri="{BB962C8B-B14F-4D97-AF65-F5344CB8AC3E}">
        <p14:creationId xmlns:p14="http://schemas.microsoft.com/office/powerpoint/2010/main" val="3460786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972A4-FF17-5FB3-0C9D-768FF69B75C7}"/>
              </a:ext>
            </a:extLst>
          </p:cNvPr>
          <p:cNvSpPr>
            <a:spLocks noGrp="1"/>
          </p:cNvSpPr>
          <p:nvPr>
            <p:ph type="title"/>
          </p:nvPr>
        </p:nvSpPr>
        <p:spPr>
          <a:xfrm>
            <a:off x="599609" y="679731"/>
            <a:ext cx="4171994" cy="3736540"/>
          </a:xfrm>
        </p:spPr>
        <p:txBody>
          <a:bodyPr vert="horz" lIns="91440" tIns="45720" rIns="91440" bIns="45720" rtlCol="0" anchor="b">
            <a:normAutofit/>
          </a:bodyPr>
          <a:lstStyle/>
          <a:p>
            <a:r>
              <a:rPr lang="en-US" sz="6000" kern="1200">
                <a:solidFill>
                  <a:schemeClr val="tx1"/>
                </a:solidFill>
                <a:latin typeface="+mj-lt"/>
                <a:ea typeface="+mj-ea"/>
                <a:cs typeface="+mj-cs"/>
              </a:rPr>
              <a:t>Our Mission statement </a:t>
            </a:r>
          </a:p>
        </p:txBody>
      </p:sp>
      <p:pic>
        <p:nvPicPr>
          <p:cNvPr id="6" name="Picture 5" descr="A white candle with orange flame on top of it&#10;&#10;Description automatically generated">
            <a:extLst>
              <a:ext uri="{FF2B5EF4-FFF2-40B4-BE49-F238E27FC236}">
                <a16:creationId xmlns:a16="http://schemas.microsoft.com/office/drawing/2014/main" id="{6D96676F-F3E0-8930-138C-751CE2C547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80582" y="557360"/>
            <a:ext cx="3928810" cy="5632704"/>
          </a:xfrm>
          <a:prstGeom prst="rect">
            <a:avLst/>
          </a:prstGeom>
        </p:spPr>
      </p:pic>
    </p:spTree>
    <p:extLst>
      <p:ext uri="{BB962C8B-B14F-4D97-AF65-F5344CB8AC3E}">
        <p14:creationId xmlns:p14="http://schemas.microsoft.com/office/powerpoint/2010/main" val="24414763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02429-14B8-CE12-BD87-DC123C05C44E}"/>
              </a:ext>
            </a:extLst>
          </p:cNvPr>
          <p:cNvSpPr>
            <a:spLocks noGrp="1"/>
          </p:cNvSpPr>
          <p:nvPr>
            <p:ph type="title"/>
          </p:nvPr>
        </p:nvSpPr>
        <p:spPr>
          <a:xfrm>
            <a:off x="942598" y="736881"/>
            <a:ext cx="4171994" cy="3736540"/>
          </a:xfrm>
        </p:spPr>
        <p:txBody>
          <a:bodyPr vert="horz" lIns="91440" tIns="45720" rIns="91440" bIns="45720" rtlCol="0" anchor="b">
            <a:normAutofit/>
          </a:bodyPr>
          <a:lstStyle/>
          <a:p>
            <a:r>
              <a:rPr lang="en-US" sz="6000" kern="1200" dirty="0">
                <a:solidFill>
                  <a:schemeClr val="tx1"/>
                </a:solidFill>
                <a:latin typeface="+mj-lt"/>
                <a:ea typeface="+mj-ea"/>
                <a:cs typeface="+mj-cs"/>
              </a:rPr>
              <a:t>Our School Values</a:t>
            </a:r>
          </a:p>
        </p:txBody>
      </p:sp>
      <p:pic>
        <p:nvPicPr>
          <p:cNvPr id="8" name="Content Placeholder 7" descr="A blue circle with white text&#10;&#10;Description automatically generated">
            <a:extLst>
              <a:ext uri="{FF2B5EF4-FFF2-40B4-BE49-F238E27FC236}">
                <a16:creationId xmlns:a16="http://schemas.microsoft.com/office/drawing/2014/main" id="{73A734DE-D7B3-E886-3BB0-FB9D959E3EA8}"/>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rcRect l="100" r="352" b="3"/>
          <a:stretch/>
        </p:blipFill>
        <p:spPr>
          <a:xfrm>
            <a:off x="5640572" y="577776"/>
            <a:ext cx="5608830" cy="5591871"/>
          </a:xfrm>
          <a:prstGeom prst="rect">
            <a:avLst/>
          </a:prstGeom>
        </p:spPr>
      </p:pic>
    </p:spTree>
    <p:extLst>
      <p:ext uri="{BB962C8B-B14F-4D97-AF65-F5344CB8AC3E}">
        <p14:creationId xmlns:p14="http://schemas.microsoft.com/office/powerpoint/2010/main" val="41563559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82CE2-3D83-4761-4B73-B181A30E5BA9}"/>
              </a:ext>
            </a:extLst>
          </p:cNvPr>
          <p:cNvSpPr>
            <a:spLocks noGrp="1"/>
          </p:cNvSpPr>
          <p:nvPr>
            <p:ph type="title"/>
          </p:nvPr>
        </p:nvSpPr>
        <p:spPr>
          <a:xfrm>
            <a:off x="828675" y="494414"/>
            <a:ext cx="10534650" cy="817403"/>
          </a:xfrm>
        </p:spPr>
        <p:txBody>
          <a:bodyPr vert="horz" lIns="91440" tIns="45720" rIns="91440" bIns="45720" rtlCol="0" anchor="b">
            <a:normAutofit/>
          </a:bodyPr>
          <a:lstStyle/>
          <a:p>
            <a:pPr algn="ctr"/>
            <a:r>
              <a:rPr lang="en-GB" sz="3600" b="1" u="sng" dirty="0"/>
              <a:t>We use a Positive Behaviour policy </a:t>
            </a:r>
            <a:endParaRPr lang="en-US" sz="3600" b="1" u="sng" kern="1200" dirty="0">
              <a:solidFill>
                <a:schemeClr val="tx1"/>
              </a:solidFill>
              <a:latin typeface="+mj-lt"/>
              <a:ea typeface="+mj-ea"/>
              <a:cs typeface="+mj-cs"/>
            </a:endParaRPr>
          </a:p>
        </p:txBody>
      </p:sp>
      <p:pic>
        <p:nvPicPr>
          <p:cNvPr id="12" name="Content Placeholder 7" descr="A blue circle with white text&#10;&#10;Description automatically generated">
            <a:extLst>
              <a:ext uri="{FF2B5EF4-FFF2-40B4-BE49-F238E27FC236}">
                <a16:creationId xmlns:a16="http://schemas.microsoft.com/office/drawing/2014/main" id="{B8A0A403-6B77-86DF-9895-7A74A7C53BEC}"/>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rcRect l="100" r="352" b="3"/>
          <a:stretch/>
        </p:blipFill>
        <p:spPr>
          <a:xfrm>
            <a:off x="1205314" y="2235414"/>
            <a:ext cx="2811813" cy="2803311"/>
          </a:xfrm>
          <a:prstGeom prst="rect">
            <a:avLst/>
          </a:prstGeom>
        </p:spPr>
      </p:pic>
      <p:sp>
        <p:nvSpPr>
          <p:cNvPr id="4" name="TextBox 3">
            <a:extLst>
              <a:ext uri="{FF2B5EF4-FFF2-40B4-BE49-F238E27FC236}">
                <a16:creationId xmlns:a16="http://schemas.microsoft.com/office/drawing/2014/main" id="{30627C6D-B2C3-359F-6731-6FE0037DFC83}"/>
              </a:ext>
            </a:extLst>
          </p:cNvPr>
          <p:cNvSpPr txBox="1"/>
          <p:nvPr/>
        </p:nvSpPr>
        <p:spPr>
          <a:xfrm>
            <a:off x="1081376" y="5457221"/>
            <a:ext cx="10699806" cy="923330"/>
          </a:xfrm>
          <a:prstGeom prst="rect">
            <a:avLst/>
          </a:prstGeom>
          <a:noFill/>
        </p:spPr>
        <p:txBody>
          <a:bodyPr wrap="square">
            <a:spAutoFit/>
          </a:bodyPr>
          <a:lstStyle/>
          <a:p>
            <a:r>
              <a:rPr lang="en-GB" dirty="0"/>
              <a:t>Your first point of call would be to speak to me or another member of Year 4/5 team in person or by telephone. Please call the school office at the earliest opportunity to arrange a telephone conversation of F2F meeting.  If you prefer, please email me at </a:t>
            </a:r>
            <a:r>
              <a:rPr lang="en-GB" b="1" dirty="0">
                <a:hlinkClick r:id="rId3"/>
              </a:rPr>
              <a:t>sspp.year4and5@taw.org.uk</a:t>
            </a:r>
            <a:r>
              <a:rPr lang="en-GB" b="1" dirty="0"/>
              <a:t> </a:t>
            </a:r>
          </a:p>
        </p:txBody>
      </p:sp>
      <p:sp>
        <p:nvSpPr>
          <p:cNvPr id="7" name="TextBox 6">
            <a:extLst>
              <a:ext uri="{FF2B5EF4-FFF2-40B4-BE49-F238E27FC236}">
                <a16:creationId xmlns:a16="http://schemas.microsoft.com/office/drawing/2014/main" id="{C7FCC1B0-3063-A83A-390D-C2EE27C79FF0}"/>
              </a:ext>
            </a:extLst>
          </p:cNvPr>
          <p:cNvSpPr txBox="1"/>
          <p:nvPr/>
        </p:nvSpPr>
        <p:spPr>
          <a:xfrm>
            <a:off x="1081376" y="1660688"/>
            <a:ext cx="4079424" cy="369332"/>
          </a:xfrm>
          <a:prstGeom prst="rect">
            <a:avLst/>
          </a:prstGeom>
          <a:noFill/>
        </p:spPr>
        <p:txBody>
          <a:bodyPr wrap="square">
            <a:spAutoFit/>
          </a:bodyPr>
          <a:lstStyle/>
          <a:p>
            <a:r>
              <a:rPr lang="en-GB" b="1" dirty="0"/>
              <a:t>Our school values: </a:t>
            </a:r>
          </a:p>
        </p:txBody>
      </p:sp>
      <p:sp>
        <p:nvSpPr>
          <p:cNvPr id="8" name="TextBox 7">
            <a:extLst>
              <a:ext uri="{FF2B5EF4-FFF2-40B4-BE49-F238E27FC236}">
                <a16:creationId xmlns:a16="http://schemas.microsoft.com/office/drawing/2014/main" id="{2826E2C5-5EF3-0BA3-7650-049716F9D7F2}"/>
              </a:ext>
            </a:extLst>
          </p:cNvPr>
          <p:cNvSpPr txBox="1"/>
          <p:nvPr/>
        </p:nvSpPr>
        <p:spPr>
          <a:xfrm>
            <a:off x="5058499" y="1660688"/>
            <a:ext cx="1372780" cy="369332"/>
          </a:xfrm>
          <a:prstGeom prst="rect">
            <a:avLst/>
          </a:prstGeom>
          <a:noFill/>
        </p:spPr>
        <p:txBody>
          <a:bodyPr wrap="square">
            <a:spAutoFit/>
          </a:bodyPr>
          <a:lstStyle/>
          <a:p>
            <a:r>
              <a:rPr lang="en-GB" b="1" dirty="0"/>
              <a:t>Rewards: </a:t>
            </a:r>
          </a:p>
        </p:txBody>
      </p:sp>
      <p:pic>
        <p:nvPicPr>
          <p:cNvPr id="5" name="Picture 4">
            <a:extLst>
              <a:ext uri="{FF2B5EF4-FFF2-40B4-BE49-F238E27FC236}">
                <a16:creationId xmlns:a16="http://schemas.microsoft.com/office/drawing/2014/main" id="{606A7A46-AE42-FC43-B4B3-C23EC5F558C9}"/>
              </a:ext>
            </a:extLst>
          </p:cNvPr>
          <p:cNvPicPr>
            <a:picLocks noChangeAspect="1"/>
          </p:cNvPicPr>
          <p:nvPr/>
        </p:nvPicPr>
        <p:blipFill>
          <a:blip r:embed="rId4"/>
          <a:stretch>
            <a:fillRect/>
          </a:stretch>
        </p:blipFill>
        <p:spPr>
          <a:xfrm>
            <a:off x="4405582" y="2378891"/>
            <a:ext cx="3380835" cy="2421684"/>
          </a:xfrm>
          <a:prstGeom prst="rect">
            <a:avLst/>
          </a:prstGeom>
        </p:spPr>
      </p:pic>
      <p:sp>
        <p:nvSpPr>
          <p:cNvPr id="10" name="TextBox 9">
            <a:extLst>
              <a:ext uri="{FF2B5EF4-FFF2-40B4-BE49-F238E27FC236}">
                <a16:creationId xmlns:a16="http://schemas.microsoft.com/office/drawing/2014/main" id="{27B3E1C3-2AF0-E701-8AD2-8977E1460CA2}"/>
              </a:ext>
            </a:extLst>
          </p:cNvPr>
          <p:cNvSpPr txBox="1"/>
          <p:nvPr/>
        </p:nvSpPr>
        <p:spPr>
          <a:xfrm>
            <a:off x="8053908" y="1780112"/>
            <a:ext cx="3278428" cy="3416320"/>
          </a:xfrm>
          <a:prstGeom prst="rect">
            <a:avLst/>
          </a:prstGeom>
          <a:noFill/>
        </p:spPr>
        <p:txBody>
          <a:bodyPr wrap="square">
            <a:spAutoFit/>
          </a:bodyPr>
          <a:lstStyle/>
          <a:p>
            <a:r>
              <a:rPr lang="en-GB" b="1" dirty="0"/>
              <a:t>Sanctions:</a:t>
            </a:r>
          </a:p>
          <a:p>
            <a:endParaRPr lang="en-GB" b="1" dirty="0"/>
          </a:p>
          <a:p>
            <a:r>
              <a:rPr lang="en-GB" dirty="0"/>
              <a:t>The focus is on praising the behaviour we want to see.</a:t>
            </a:r>
          </a:p>
          <a:p>
            <a:r>
              <a:rPr lang="en-GB" dirty="0"/>
              <a:t>Where sanctions are needed steps are taken with care and consideration, taking individual needs into account where necessary.   We use a child-centred approach to discipline. What works for one child, may not work for another. </a:t>
            </a:r>
            <a:endParaRPr lang="en-GB" b="1" dirty="0"/>
          </a:p>
        </p:txBody>
      </p:sp>
    </p:spTree>
    <p:extLst>
      <p:ext uri="{BB962C8B-B14F-4D97-AF65-F5344CB8AC3E}">
        <p14:creationId xmlns:p14="http://schemas.microsoft.com/office/powerpoint/2010/main" val="17967499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412CA84-FF27-BFEB-B1F9-C609FA818E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2916" y="643467"/>
            <a:ext cx="8346168" cy="5571066"/>
          </a:xfrm>
          <a:prstGeom prst="rect">
            <a:avLst/>
          </a:prstGeom>
        </p:spPr>
      </p:pic>
    </p:spTree>
    <p:extLst>
      <p:ext uri="{BB962C8B-B14F-4D97-AF65-F5344CB8AC3E}">
        <p14:creationId xmlns:p14="http://schemas.microsoft.com/office/powerpoint/2010/main" val="2437520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F4C98-5C1A-29AF-031E-E0DCC985B2F4}"/>
              </a:ext>
            </a:extLst>
          </p:cNvPr>
          <p:cNvSpPr>
            <a:spLocks noGrp="1"/>
          </p:cNvSpPr>
          <p:nvPr>
            <p:ph type="title"/>
          </p:nvPr>
        </p:nvSpPr>
        <p:spPr/>
        <p:txBody>
          <a:bodyPr/>
          <a:lstStyle/>
          <a:p>
            <a:r>
              <a:rPr lang="en-GB" dirty="0"/>
              <a:t>How has the curriculum changed? : </a:t>
            </a:r>
          </a:p>
        </p:txBody>
      </p:sp>
      <p:sp>
        <p:nvSpPr>
          <p:cNvPr id="3" name="Content Placeholder 2">
            <a:extLst>
              <a:ext uri="{FF2B5EF4-FFF2-40B4-BE49-F238E27FC236}">
                <a16:creationId xmlns:a16="http://schemas.microsoft.com/office/drawing/2014/main" id="{0144F3E5-F1FC-39F4-4306-D6B991FEA491}"/>
              </a:ext>
            </a:extLst>
          </p:cNvPr>
          <p:cNvSpPr>
            <a:spLocks noGrp="1"/>
          </p:cNvSpPr>
          <p:nvPr>
            <p:ph sz="half" idx="1"/>
          </p:nvPr>
        </p:nvSpPr>
        <p:spPr/>
        <p:txBody>
          <a:bodyPr>
            <a:normAutofit/>
          </a:bodyPr>
          <a:lstStyle/>
          <a:p>
            <a:pPr marL="0" indent="0">
              <a:buNone/>
            </a:pPr>
            <a:r>
              <a:rPr lang="en-GB" dirty="0"/>
              <a:t> </a:t>
            </a:r>
          </a:p>
        </p:txBody>
      </p:sp>
      <p:sp>
        <p:nvSpPr>
          <p:cNvPr id="4" name="Content Placeholder 3">
            <a:extLst>
              <a:ext uri="{FF2B5EF4-FFF2-40B4-BE49-F238E27FC236}">
                <a16:creationId xmlns:a16="http://schemas.microsoft.com/office/drawing/2014/main" id="{5EF82988-D587-6BB5-E2B6-43AB80C77CB3}"/>
              </a:ext>
            </a:extLst>
          </p:cNvPr>
          <p:cNvSpPr>
            <a:spLocks noGrp="1"/>
          </p:cNvSpPr>
          <p:nvPr>
            <p:ph sz="half" idx="2"/>
          </p:nvPr>
        </p:nvSpPr>
        <p:spPr>
          <a:xfrm>
            <a:off x="1006512" y="1887522"/>
            <a:ext cx="10183458" cy="4667250"/>
          </a:xfrm>
        </p:spPr>
        <p:txBody>
          <a:bodyPr>
            <a:normAutofit/>
          </a:bodyPr>
          <a:lstStyle/>
          <a:p>
            <a:pPr>
              <a:lnSpc>
                <a:spcPct val="200000"/>
              </a:lnSpc>
            </a:pPr>
            <a:r>
              <a:rPr lang="en-GB" dirty="0"/>
              <a:t>Standalone history and geography instead on mini adventure – new topics introduced in KS2 </a:t>
            </a:r>
          </a:p>
          <a:p>
            <a:pPr>
              <a:lnSpc>
                <a:spcPct val="200000"/>
              </a:lnSpc>
            </a:pPr>
            <a:r>
              <a:rPr lang="en-GB" dirty="0"/>
              <a:t>In MFL, French has replaced Spanish in KS2 to support transition into secondary schools </a:t>
            </a:r>
          </a:p>
          <a:p>
            <a:pPr>
              <a:lnSpc>
                <a:spcPct val="200000"/>
              </a:lnSpc>
            </a:pPr>
            <a:r>
              <a:rPr lang="en-GB" dirty="0"/>
              <a:t>Handwriting scheme introduced across the school</a:t>
            </a:r>
          </a:p>
          <a:p>
            <a:pPr>
              <a:lnSpc>
                <a:spcPct val="200000"/>
              </a:lnSpc>
            </a:pPr>
            <a:r>
              <a:rPr lang="en-GB" dirty="0"/>
              <a:t>Spelling scheme introduced in KS2 which follows on ELS phonics in KS1 </a:t>
            </a:r>
          </a:p>
          <a:p>
            <a:endParaRPr lang="en-GB" dirty="0"/>
          </a:p>
          <a:p>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p:txBody>
      </p:sp>
    </p:spTree>
    <p:extLst>
      <p:ext uri="{BB962C8B-B14F-4D97-AF65-F5344CB8AC3E}">
        <p14:creationId xmlns:p14="http://schemas.microsoft.com/office/powerpoint/2010/main" val="23842900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60346E-469A-293E-96E8-426BF3BE3F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9989FC-1A93-3D7A-4C28-9E9B97B1B22E}"/>
              </a:ext>
            </a:extLst>
          </p:cNvPr>
          <p:cNvSpPr>
            <a:spLocks noGrp="1"/>
          </p:cNvSpPr>
          <p:nvPr>
            <p:ph type="title"/>
          </p:nvPr>
        </p:nvSpPr>
        <p:spPr/>
        <p:txBody>
          <a:bodyPr/>
          <a:lstStyle/>
          <a:p>
            <a:r>
              <a:rPr lang="en-GB" dirty="0"/>
              <a:t>Homework: </a:t>
            </a:r>
          </a:p>
        </p:txBody>
      </p:sp>
      <p:sp>
        <p:nvSpPr>
          <p:cNvPr id="3" name="Content Placeholder 2">
            <a:extLst>
              <a:ext uri="{FF2B5EF4-FFF2-40B4-BE49-F238E27FC236}">
                <a16:creationId xmlns:a16="http://schemas.microsoft.com/office/drawing/2014/main" id="{72D7D4E3-FC56-1705-A96E-A2AD064A105D}"/>
              </a:ext>
            </a:extLst>
          </p:cNvPr>
          <p:cNvSpPr>
            <a:spLocks noGrp="1"/>
          </p:cNvSpPr>
          <p:nvPr>
            <p:ph sz="half" idx="1"/>
          </p:nvPr>
        </p:nvSpPr>
        <p:spPr/>
        <p:txBody>
          <a:bodyPr>
            <a:normAutofit lnSpcReduction="10000"/>
          </a:bodyPr>
          <a:lstStyle/>
          <a:p>
            <a:pPr marL="0" indent="0">
              <a:buNone/>
            </a:pPr>
            <a:r>
              <a:rPr lang="en-GB" dirty="0"/>
              <a:t> </a:t>
            </a:r>
          </a:p>
        </p:txBody>
      </p:sp>
      <p:sp>
        <p:nvSpPr>
          <p:cNvPr id="4" name="Content Placeholder 3">
            <a:extLst>
              <a:ext uri="{FF2B5EF4-FFF2-40B4-BE49-F238E27FC236}">
                <a16:creationId xmlns:a16="http://schemas.microsoft.com/office/drawing/2014/main" id="{CC37AAA4-5F15-7FF5-85F7-ABAAF66BB5D2}"/>
              </a:ext>
            </a:extLst>
          </p:cNvPr>
          <p:cNvSpPr>
            <a:spLocks noGrp="1"/>
          </p:cNvSpPr>
          <p:nvPr>
            <p:ph sz="half" idx="2"/>
          </p:nvPr>
        </p:nvSpPr>
        <p:spPr>
          <a:xfrm>
            <a:off x="1268846" y="1717405"/>
            <a:ext cx="10633038" cy="4667250"/>
          </a:xfrm>
        </p:spPr>
        <p:txBody>
          <a:bodyPr>
            <a:normAutofit lnSpcReduction="10000"/>
          </a:bodyPr>
          <a:lstStyle/>
          <a:p>
            <a:pPr marL="0" indent="0">
              <a:buNone/>
            </a:pPr>
            <a:r>
              <a:rPr lang="en-GB" dirty="0"/>
              <a:t>Weekly homework set on Mathletics – children will be given their log ins</a:t>
            </a:r>
          </a:p>
          <a:p>
            <a:pPr marL="0" indent="0">
              <a:buNone/>
            </a:pPr>
            <a:endParaRPr lang="en-GB" dirty="0"/>
          </a:p>
          <a:p>
            <a:pPr marL="0" indent="0">
              <a:buNone/>
            </a:pPr>
            <a:r>
              <a:rPr lang="en-GB" dirty="0"/>
              <a:t>Spellings will remain in school and not sent home. </a:t>
            </a:r>
          </a:p>
          <a:p>
            <a:pPr marL="0" indent="0">
              <a:buNone/>
            </a:pPr>
            <a:endParaRPr lang="en-GB" dirty="0"/>
          </a:p>
          <a:p>
            <a:pPr marL="0" indent="0">
              <a:buNone/>
            </a:pPr>
            <a:r>
              <a:rPr lang="en-GB" dirty="0"/>
              <a:t>Reading to be done at home and logged into diaries. </a:t>
            </a:r>
          </a:p>
          <a:p>
            <a:pPr marL="0" indent="0">
              <a:buNone/>
            </a:pPr>
            <a:endParaRPr lang="en-GB" dirty="0"/>
          </a:p>
          <a:p>
            <a:pPr marL="0" indent="0">
              <a:buNone/>
            </a:pPr>
            <a:r>
              <a:rPr lang="en-GB" dirty="0"/>
              <a:t>KIRFS – Key instant recall facts- which will be sent home to you and are available on the school website. </a:t>
            </a:r>
          </a:p>
          <a:p>
            <a:pPr marL="0" indent="0">
              <a:buNone/>
            </a:pPr>
            <a:r>
              <a:rPr lang="en-GB" dirty="0"/>
              <a:t>Apps like Hit the Button are useful to practise at home. </a:t>
            </a:r>
          </a:p>
          <a:p>
            <a:pPr marL="0" indent="0">
              <a:buNone/>
            </a:pPr>
            <a:endParaRPr lang="en-GB" dirty="0"/>
          </a:p>
        </p:txBody>
      </p:sp>
    </p:spTree>
    <p:extLst>
      <p:ext uri="{BB962C8B-B14F-4D97-AF65-F5344CB8AC3E}">
        <p14:creationId xmlns:p14="http://schemas.microsoft.com/office/powerpoint/2010/main" val="3467402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F4C98-5C1A-29AF-031E-E0DCC985B2F4}"/>
              </a:ext>
            </a:extLst>
          </p:cNvPr>
          <p:cNvSpPr>
            <a:spLocks noGrp="1"/>
          </p:cNvSpPr>
          <p:nvPr>
            <p:ph type="title"/>
          </p:nvPr>
        </p:nvSpPr>
        <p:spPr>
          <a:xfrm>
            <a:off x="-489043" y="267203"/>
            <a:ext cx="7950984" cy="1081705"/>
          </a:xfrm>
        </p:spPr>
        <p:txBody>
          <a:bodyPr/>
          <a:lstStyle/>
          <a:p>
            <a:r>
              <a:rPr lang="en-GB" dirty="0"/>
              <a:t>Reading in school and at home</a:t>
            </a:r>
          </a:p>
        </p:txBody>
      </p:sp>
      <p:sp>
        <p:nvSpPr>
          <p:cNvPr id="3" name="Content Placeholder 2">
            <a:extLst>
              <a:ext uri="{FF2B5EF4-FFF2-40B4-BE49-F238E27FC236}">
                <a16:creationId xmlns:a16="http://schemas.microsoft.com/office/drawing/2014/main" id="{0144F3E5-F1FC-39F4-4306-D6B991FEA491}"/>
              </a:ext>
            </a:extLst>
          </p:cNvPr>
          <p:cNvSpPr>
            <a:spLocks noGrp="1"/>
          </p:cNvSpPr>
          <p:nvPr>
            <p:ph sz="half" idx="1"/>
          </p:nvPr>
        </p:nvSpPr>
        <p:spPr>
          <a:xfrm>
            <a:off x="1227555" y="1348908"/>
            <a:ext cx="3891960" cy="3997828"/>
          </a:xfrm>
        </p:spPr>
        <p:txBody>
          <a:bodyPr>
            <a:normAutofit/>
          </a:bodyPr>
          <a:lstStyle/>
          <a:p>
            <a:r>
              <a:rPr lang="en-GB" dirty="0"/>
              <a:t>School </a:t>
            </a:r>
          </a:p>
        </p:txBody>
      </p:sp>
      <p:sp>
        <p:nvSpPr>
          <p:cNvPr id="4" name="Content Placeholder 3">
            <a:extLst>
              <a:ext uri="{FF2B5EF4-FFF2-40B4-BE49-F238E27FC236}">
                <a16:creationId xmlns:a16="http://schemas.microsoft.com/office/drawing/2014/main" id="{5EF82988-D587-6BB5-E2B6-43AB80C77CB3}"/>
              </a:ext>
            </a:extLst>
          </p:cNvPr>
          <p:cNvSpPr>
            <a:spLocks noGrp="1"/>
          </p:cNvSpPr>
          <p:nvPr>
            <p:ph sz="half" idx="2"/>
          </p:nvPr>
        </p:nvSpPr>
        <p:spPr>
          <a:xfrm>
            <a:off x="5119515" y="1348907"/>
            <a:ext cx="3894222" cy="3997829"/>
          </a:xfrm>
        </p:spPr>
        <p:txBody>
          <a:bodyPr>
            <a:normAutofit/>
          </a:bodyPr>
          <a:lstStyle/>
          <a:p>
            <a:r>
              <a:rPr lang="en-GB" dirty="0"/>
              <a:t>At Home</a:t>
            </a:r>
          </a:p>
        </p:txBody>
      </p:sp>
      <p:pic>
        <p:nvPicPr>
          <p:cNvPr id="5" name="Picture 4">
            <a:extLst>
              <a:ext uri="{FF2B5EF4-FFF2-40B4-BE49-F238E27FC236}">
                <a16:creationId xmlns:a16="http://schemas.microsoft.com/office/drawing/2014/main" id="{93528740-2312-418B-EB66-B8BF50F27EF3}"/>
              </a:ext>
            </a:extLst>
          </p:cNvPr>
          <p:cNvPicPr>
            <a:picLocks noChangeAspect="1"/>
          </p:cNvPicPr>
          <p:nvPr/>
        </p:nvPicPr>
        <p:blipFill>
          <a:blip r:embed="rId2"/>
          <a:stretch>
            <a:fillRect/>
          </a:stretch>
        </p:blipFill>
        <p:spPr>
          <a:xfrm>
            <a:off x="7887989" y="188099"/>
            <a:ext cx="3397273" cy="2083345"/>
          </a:xfrm>
          <a:prstGeom prst="rect">
            <a:avLst/>
          </a:prstGeom>
        </p:spPr>
      </p:pic>
      <p:pic>
        <p:nvPicPr>
          <p:cNvPr id="6" name="Picture 5">
            <a:extLst>
              <a:ext uri="{FF2B5EF4-FFF2-40B4-BE49-F238E27FC236}">
                <a16:creationId xmlns:a16="http://schemas.microsoft.com/office/drawing/2014/main" id="{1C20F5B9-116B-2D62-15BE-A5DE97284D7D}"/>
              </a:ext>
            </a:extLst>
          </p:cNvPr>
          <p:cNvPicPr>
            <a:picLocks noChangeAspect="1"/>
          </p:cNvPicPr>
          <p:nvPr/>
        </p:nvPicPr>
        <p:blipFill>
          <a:blip r:embed="rId3"/>
          <a:stretch>
            <a:fillRect/>
          </a:stretch>
        </p:blipFill>
        <p:spPr>
          <a:xfrm>
            <a:off x="258201" y="4667729"/>
            <a:ext cx="3976174" cy="2013253"/>
          </a:xfrm>
          <a:prstGeom prst="rect">
            <a:avLst/>
          </a:prstGeom>
        </p:spPr>
      </p:pic>
      <p:sp>
        <p:nvSpPr>
          <p:cNvPr id="7" name="TextBox 6">
            <a:extLst>
              <a:ext uri="{FF2B5EF4-FFF2-40B4-BE49-F238E27FC236}">
                <a16:creationId xmlns:a16="http://schemas.microsoft.com/office/drawing/2014/main" id="{51B0E69D-0E9D-461E-9F4D-40FD476A28F1}"/>
              </a:ext>
            </a:extLst>
          </p:cNvPr>
          <p:cNvSpPr txBox="1"/>
          <p:nvPr/>
        </p:nvSpPr>
        <p:spPr>
          <a:xfrm>
            <a:off x="1545866" y="2271444"/>
            <a:ext cx="8595619" cy="2585323"/>
          </a:xfrm>
          <a:prstGeom prst="rect">
            <a:avLst/>
          </a:prstGeom>
          <a:noFill/>
        </p:spPr>
        <p:txBody>
          <a:bodyPr wrap="square" rtlCol="0">
            <a:spAutoFit/>
          </a:bodyPr>
          <a:lstStyle/>
          <a:p>
            <a:r>
              <a:rPr lang="en-GB" dirty="0"/>
              <a:t>Importance of reading: </a:t>
            </a:r>
          </a:p>
          <a:p>
            <a:endParaRPr lang="en-GB" dirty="0"/>
          </a:p>
          <a:p>
            <a:endParaRPr lang="en-GB" dirty="0"/>
          </a:p>
          <a:p>
            <a:endParaRPr lang="en-GB" dirty="0"/>
          </a:p>
          <a:p>
            <a:r>
              <a:rPr lang="en-GB" dirty="0"/>
              <a:t>Children will be heard read in school, but they should be heard read at home too. Please could you indicate if you have heard your child read at home by signing their books.</a:t>
            </a:r>
          </a:p>
          <a:p>
            <a:endParaRPr lang="en-GB" dirty="0"/>
          </a:p>
          <a:p>
            <a:r>
              <a:rPr lang="en-GB" dirty="0"/>
              <a:t> </a:t>
            </a:r>
          </a:p>
        </p:txBody>
      </p:sp>
    </p:spTree>
    <p:extLst>
      <p:ext uri="{BB962C8B-B14F-4D97-AF65-F5344CB8AC3E}">
        <p14:creationId xmlns:p14="http://schemas.microsoft.com/office/powerpoint/2010/main" val="32465159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F4C98-5C1A-29AF-031E-E0DCC985B2F4}"/>
              </a:ext>
            </a:extLst>
          </p:cNvPr>
          <p:cNvSpPr>
            <a:spLocks noGrp="1"/>
          </p:cNvSpPr>
          <p:nvPr>
            <p:ph type="title"/>
          </p:nvPr>
        </p:nvSpPr>
        <p:spPr>
          <a:xfrm>
            <a:off x="703281" y="0"/>
            <a:ext cx="10515600" cy="1325563"/>
          </a:xfrm>
        </p:spPr>
        <p:txBody>
          <a:bodyPr/>
          <a:lstStyle/>
          <a:p>
            <a:r>
              <a:rPr lang="en-GB" dirty="0"/>
              <a:t>11 Plus Prep</a:t>
            </a:r>
          </a:p>
        </p:txBody>
      </p:sp>
      <p:sp>
        <p:nvSpPr>
          <p:cNvPr id="3" name="Content Placeholder 2">
            <a:extLst>
              <a:ext uri="{FF2B5EF4-FFF2-40B4-BE49-F238E27FC236}">
                <a16:creationId xmlns:a16="http://schemas.microsoft.com/office/drawing/2014/main" id="{0144F3E5-F1FC-39F4-4306-D6B991FEA491}"/>
              </a:ext>
            </a:extLst>
          </p:cNvPr>
          <p:cNvSpPr>
            <a:spLocks noGrp="1"/>
          </p:cNvSpPr>
          <p:nvPr>
            <p:ph sz="half" idx="1"/>
          </p:nvPr>
        </p:nvSpPr>
        <p:spPr/>
        <p:txBody>
          <a:bodyPr>
            <a:normAutofit/>
          </a:bodyPr>
          <a:lstStyle/>
          <a:p>
            <a:pPr marL="0" indent="0">
              <a:buNone/>
            </a:pPr>
            <a:r>
              <a:rPr lang="en-GB" dirty="0"/>
              <a:t> </a:t>
            </a:r>
          </a:p>
        </p:txBody>
      </p:sp>
      <p:sp>
        <p:nvSpPr>
          <p:cNvPr id="4" name="Content Placeholder 3">
            <a:extLst>
              <a:ext uri="{FF2B5EF4-FFF2-40B4-BE49-F238E27FC236}">
                <a16:creationId xmlns:a16="http://schemas.microsoft.com/office/drawing/2014/main" id="{5EF82988-D587-6BB5-E2B6-43AB80C77CB3}"/>
              </a:ext>
            </a:extLst>
          </p:cNvPr>
          <p:cNvSpPr>
            <a:spLocks noGrp="1"/>
          </p:cNvSpPr>
          <p:nvPr>
            <p:ph sz="half" idx="2"/>
          </p:nvPr>
        </p:nvSpPr>
        <p:spPr>
          <a:xfrm>
            <a:off x="1617681" y="893931"/>
            <a:ext cx="8475009" cy="4351338"/>
          </a:xfrm>
        </p:spPr>
        <p:txBody>
          <a:bodyPr>
            <a:normAutofit/>
          </a:bodyPr>
          <a:lstStyle/>
          <a:p>
            <a:pPr marL="0" indent="0">
              <a:buNone/>
            </a:pPr>
            <a:r>
              <a:rPr lang="en-GB" dirty="0">
                <a:solidFill>
                  <a:schemeClr val="bg1"/>
                </a:solidFill>
                <a:highlight>
                  <a:srgbClr val="FFFF00"/>
                </a:highlight>
              </a:rPr>
              <a:t>YEAR 5 ONLY: </a:t>
            </a:r>
          </a:p>
          <a:p>
            <a:pPr marL="0" indent="0">
              <a:buNone/>
            </a:pPr>
            <a:r>
              <a:rPr lang="en-GB" dirty="0">
                <a:highlight>
                  <a:srgbClr val="FFFF00"/>
                </a:highlight>
              </a:rPr>
              <a:t> </a:t>
            </a:r>
            <a:r>
              <a:rPr lang="en-GB" dirty="0"/>
              <a:t>We don’t prep for 11 plus in school- but there is lots of information about the test on the Adams Grammar and NGHS websites. </a:t>
            </a:r>
          </a:p>
          <a:p>
            <a:pPr marL="0" indent="0">
              <a:buNone/>
            </a:pPr>
            <a:r>
              <a:rPr lang="en-GB" dirty="0"/>
              <a:t>This is from Adams site: </a:t>
            </a:r>
          </a:p>
          <a:p>
            <a:pPr marL="0" indent="0">
              <a:buNone/>
            </a:pPr>
            <a:endParaRPr lang="en-GB" dirty="0"/>
          </a:p>
          <a:p>
            <a:pPr marL="0" indent="0">
              <a:buNone/>
            </a:pPr>
            <a:endParaRPr lang="en-GB" dirty="0"/>
          </a:p>
          <a:p>
            <a:pPr marL="0" indent="0">
              <a:buNone/>
            </a:pPr>
            <a:endParaRPr lang="en-GB" dirty="0"/>
          </a:p>
        </p:txBody>
      </p:sp>
      <p:pic>
        <p:nvPicPr>
          <p:cNvPr id="6" name="Picture 5" descr="A close up of a text&#10;&#10;Description automatically generated">
            <a:extLst>
              <a:ext uri="{FF2B5EF4-FFF2-40B4-BE49-F238E27FC236}">
                <a16:creationId xmlns:a16="http://schemas.microsoft.com/office/drawing/2014/main" id="{BFC9DD7E-D0B9-513C-C61A-11976FAE44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7016" y="3069600"/>
            <a:ext cx="8827492" cy="3575356"/>
          </a:xfrm>
          <a:prstGeom prst="rect">
            <a:avLst/>
          </a:prstGeom>
        </p:spPr>
      </p:pic>
    </p:spTree>
    <p:extLst>
      <p:ext uri="{BB962C8B-B14F-4D97-AF65-F5344CB8AC3E}">
        <p14:creationId xmlns:p14="http://schemas.microsoft.com/office/powerpoint/2010/main" val="14338702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F4C98-5C1A-29AF-031E-E0DCC985B2F4}"/>
              </a:ext>
            </a:extLst>
          </p:cNvPr>
          <p:cNvSpPr>
            <a:spLocks noGrp="1"/>
          </p:cNvSpPr>
          <p:nvPr>
            <p:ph type="title"/>
          </p:nvPr>
        </p:nvSpPr>
        <p:spPr>
          <a:xfrm>
            <a:off x="838201" y="345810"/>
            <a:ext cx="5120561" cy="1325563"/>
          </a:xfrm>
        </p:spPr>
        <p:txBody>
          <a:bodyPr vert="horz" lIns="91440" tIns="45720" rIns="91440" bIns="45720" rtlCol="0" anchor="ctr">
            <a:normAutofit/>
          </a:bodyPr>
          <a:lstStyle/>
          <a:p>
            <a:r>
              <a:rPr lang="en-US" kern="1200">
                <a:solidFill>
                  <a:schemeClr val="tx1"/>
                </a:solidFill>
                <a:latin typeface="+mj-lt"/>
                <a:ea typeface="+mj-ea"/>
                <a:cs typeface="+mj-cs"/>
              </a:rPr>
              <a:t>E-safety, online usage and devices </a:t>
            </a:r>
          </a:p>
        </p:txBody>
      </p:sp>
      <p:sp>
        <p:nvSpPr>
          <p:cNvPr id="3" name="Content Placeholder 2">
            <a:extLst>
              <a:ext uri="{FF2B5EF4-FFF2-40B4-BE49-F238E27FC236}">
                <a16:creationId xmlns:a16="http://schemas.microsoft.com/office/drawing/2014/main" id="{0144F3E5-F1FC-39F4-4306-D6B991FEA491}"/>
              </a:ext>
            </a:extLst>
          </p:cNvPr>
          <p:cNvSpPr>
            <a:spLocks noGrp="1"/>
          </p:cNvSpPr>
          <p:nvPr>
            <p:ph sz="half" idx="1"/>
          </p:nvPr>
        </p:nvSpPr>
        <p:spPr>
          <a:xfrm>
            <a:off x="838201" y="1825625"/>
            <a:ext cx="5092194" cy="4351338"/>
          </a:xfrm>
        </p:spPr>
        <p:txBody>
          <a:bodyPr vert="horz" lIns="91440" tIns="45720" rIns="91440" bIns="45720" rtlCol="0">
            <a:normAutofit/>
          </a:bodyPr>
          <a:lstStyle/>
          <a:p>
            <a:endParaRPr lang="en-US" sz="2600" dirty="0"/>
          </a:p>
          <a:p>
            <a:r>
              <a:rPr lang="en-US" sz="2600" dirty="0">
                <a:hlinkClick r:id="rId2"/>
              </a:rPr>
              <a:t>https://www.nspcc.org.uk/keeping-children-safe/online-safety/</a:t>
            </a:r>
            <a:endParaRPr lang="en-US" sz="2600" dirty="0"/>
          </a:p>
          <a:p>
            <a:endParaRPr lang="en-US" sz="2600" dirty="0"/>
          </a:p>
        </p:txBody>
      </p:sp>
      <p:pic>
        <p:nvPicPr>
          <p:cNvPr id="5" name="Content Placeholder 4">
            <a:extLst>
              <a:ext uri="{FF2B5EF4-FFF2-40B4-BE49-F238E27FC236}">
                <a16:creationId xmlns:a16="http://schemas.microsoft.com/office/drawing/2014/main" id="{6F3D3659-06AB-3506-0A06-A4F8DF7DA2AE}"/>
              </a:ext>
            </a:extLst>
          </p:cNvPr>
          <p:cNvPicPr>
            <a:picLocks noGrp="1" noChangeAspect="1"/>
          </p:cNvPicPr>
          <p:nvPr>
            <p:ph sz="half" idx="2"/>
          </p:nvPr>
        </p:nvPicPr>
        <p:blipFill rotWithShape="1">
          <a:blip r:embed="rId3"/>
          <a:stretch/>
        </p:blipFill>
        <p:spPr>
          <a:xfrm>
            <a:off x="6665913" y="2673188"/>
            <a:ext cx="3895725" cy="2756225"/>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pic>
        <p:nvPicPr>
          <p:cNvPr id="6" name="Picture 5">
            <a:extLst>
              <a:ext uri="{FF2B5EF4-FFF2-40B4-BE49-F238E27FC236}">
                <a16:creationId xmlns:a16="http://schemas.microsoft.com/office/drawing/2014/main" id="{7C75EA83-D16B-3642-30D7-C6BD073FB0AF}"/>
              </a:ext>
            </a:extLst>
          </p:cNvPr>
          <p:cNvPicPr>
            <a:picLocks noChangeAspect="1"/>
          </p:cNvPicPr>
          <p:nvPr/>
        </p:nvPicPr>
        <p:blipFill rotWithShape="1">
          <a:blip r:embed="rId4"/>
          <a:srcRect t="17633" r="2" b="21899"/>
          <a:stretch/>
        </p:blipFill>
        <p:spPr>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pic>
        <p:nvPicPr>
          <p:cNvPr id="7" name="Picture 6" descr="A person holding a phone&#10;&#10;Description automatically generated">
            <a:extLst>
              <a:ext uri="{FF2B5EF4-FFF2-40B4-BE49-F238E27FC236}">
                <a16:creationId xmlns:a16="http://schemas.microsoft.com/office/drawing/2014/main" id="{13FF4367-79D3-B46E-4CD1-22F6B751676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8201" y="3981870"/>
            <a:ext cx="5680251" cy="1899120"/>
          </a:xfrm>
          <a:prstGeom prst="rect">
            <a:avLst/>
          </a:prstGeom>
        </p:spPr>
      </p:pic>
    </p:spTree>
    <p:extLst>
      <p:ext uri="{BB962C8B-B14F-4D97-AF65-F5344CB8AC3E}">
        <p14:creationId xmlns:p14="http://schemas.microsoft.com/office/powerpoint/2010/main" val="18721576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F4C98-5C1A-29AF-031E-E0DCC985B2F4}"/>
              </a:ext>
            </a:extLst>
          </p:cNvPr>
          <p:cNvSpPr>
            <a:spLocks noGrp="1"/>
          </p:cNvSpPr>
          <p:nvPr>
            <p:ph type="title"/>
          </p:nvPr>
        </p:nvSpPr>
        <p:spPr/>
        <p:txBody>
          <a:bodyPr/>
          <a:lstStyle/>
          <a:p>
            <a:r>
              <a:rPr lang="en-GB" dirty="0"/>
              <a:t>Assessment – formative and summative</a:t>
            </a:r>
          </a:p>
        </p:txBody>
      </p:sp>
      <p:sp>
        <p:nvSpPr>
          <p:cNvPr id="3" name="Content Placeholder 2">
            <a:extLst>
              <a:ext uri="{FF2B5EF4-FFF2-40B4-BE49-F238E27FC236}">
                <a16:creationId xmlns:a16="http://schemas.microsoft.com/office/drawing/2014/main" id="{0144F3E5-F1FC-39F4-4306-D6B991FEA491}"/>
              </a:ext>
            </a:extLst>
          </p:cNvPr>
          <p:cNvSpPr>
            <a:spLocks noGrp="1"/>
          </p:cNvSpPr>
          <p:nvPr>
            <p:ph sz="half" idx="1"/>
          </p:nvPr>
        </p:nvSpPr>
        <p:spPr/>
        <p:txBody>
          <a:bodyPr>
            <a:normAutofit/>
          </a:bodyPr>
          <a:lstStyle/>
          <a:p>
            <a:pPr marL="0" indent="0">
              <a:buNone/>
            </a:pPr>
            <a:r>
              <a:rPr lang="en-GB" dirty="0"/>
              <a:t> </a:t>
            </a:r>
          </a:p>
        </p:txBody>
      </p:sp>
      <p:sp>
        <p:nvSpPr>
          <p:cNvPr id="4" name="Content Placeholder 3">
            <a:extLst>
              <a:ext uri="{FF2B5EF4-FFF2-40B4-BE49-F238E27FC236}">
                <a16:creationId xmlns:a16="http://schemas.microsoft.com/office/drawing/2014/main" id="{5EF82988-D587-6BB5-E2B6-43AB80C77CB3}"/>
              </a:ext>
            </a:extLst>
          </p:cNvPr>
          <p:cNvSpPr>
            <a:spLocks noGrp="1"/>
          </p:cNvSpPr>
          <p:nvPr>
            <p:ph sz="half" idx="2"/>
          </p:nvPr>
        </p:nvSpPr>
        <p:spPr/>
        <p:txBody>
          <a:bodyPr>
            <a:normAutofit/>
          </a:bodyPr>
          <a:lstStyle/>
          <a:p>
            <a:pPr marL="0" indent="0">
              <a:buNone/>
            </a:pPr>
            <a:r>
              <a:rPr lang="en-GB" dirty="0"/>
              <a:t>Daily Retrieval questions in maths remembering more and dealing with misconceptions. – has learning been embedded. </a:t>
            </a:r>
          </a:p>
          <a:p>
            <a:pPr marL="0" indent="0">
              <a:buNone/>
            </a:pPr>
            <a:endParaRPr lang="en-GB" dirty="0"/>
          </a:p>
          <a:p>
            <a:pPr marL="0" indent="0">
              <a:buNone/>
            </a:pPr>
            <a:r>
              <a:rPr lang="en-GB" dirty="0"/>
              <a:t>Prior learning questions and tasks in all lesson for re-call past learning. </a:t>
            </a:r>
          </a:p>
          <a:p>
            <a:pPr marL="0" indent="0">
              <a:buNone/>
            </a:pPr>
            <a:endParaRPr lang="en-GB" dirty="0"/>
          </a:p>
        </p:txBody>
      </p:sp>
      <p:sp>
        <p:nvSpPr>
          <p:cNvPr id="6" name="Content Placeholder 3">
            <a:extLst>
              <a:ext uri="{FF2B5EF4-FFF2-40B4-BE49-F238E27FC236}">
                <a16:creationId xmlns:a16="http://schemas.microsoft.com/office/drawing/2014/main" id="{FAAEF38C-B20B-592F-40FB-7D7F4FDF6B66}"/>
              </a:ext>
            </a:extLst>
          </p:cNvPr>
          <p:cNvSpPr txBox="1">
            <a:spLocks/>
          </p:cNvSpPr>
          <p:nvPr/>
        </p:nvSpPr>
        <p:spPr>
          <a:xfrm>
            <a:off x="685800" y="1825625"/>
            <a:ext cx="5181600" cy="435133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t>Assessment in class:</a:t>
            </a:r>
          </a:p>
          <a:p>
            <a:pPr marL="0" indent="0">
              <a:buFont typeface="Arial" panose="020B0604020202020204" pitchFamily="34" charset="0"/>
              <a:buNone/>
            </a:pPr>
            <a:r>
              <a:rPr lang="en-GB" dirty="0"/>
              <a:t>Live marking and verbal feedback</a:t>
            </a:r>
          </a:p>
          <a:p>
            <a:pPr marL="0" indent="0">
              <a:buFont typeface="Arial" panose="020B0604020202020204" pitchFamily="34" charset="0"/>
              <a:buNone/>
            </a:pPr>
            <a:r>
              <a:rPr lang="en-GB" dirty="0"/>
              <a:t>Reading assessments</a:t>
            </a:r>
          </a:p>
          <a:p>
            <a:pPr marL="0" indent="0">
              <a:buFont typeface="Arial" panose="020B0604020202020204" pitchFamily="34" charset="0"/>
              <a:buNone/>
            </a:pPr>
            <a:r>
              <a:rPr lang="en-GB" dirty="0"/>
              <a:t>Spelling weekly/ dictation – done in school </a:t>
            </a:r>
          </a:p>
          <a:p>
            <a:pPr marL="0" indent="0">
              <a:buFont typeface="Arial" panose="020B0604020202020204" pitchFamily="34" charset="0"/>
              <a:buNone/>
            </a:pPr>
            <a:r>
              <a:rPr lang="en-GB" dirty="0"/>
              <a:t>Kahoot quizzes / End of unit assessments </a:t>
            </a:r>
          </a:p>
          <a:p>
            <a:pPr marL="0" indent="0">
              <a:buFont typeface="Arial" panose="020B0604020202020204" pitchFamily="34" charset="0"/>
              <a:buNone/>
            </a:pPr>
            <a:r>
              <a:rPr lang="en-GB" dirty="0"/>
              <a:t>NFER end of term assessments</a:t>
            </a:r>
          </a:p>
        </p:txBody>
      </p:sp>
    </p:spTree>
    <p:extLst>
      <p:ext uri="{BB962C8B-B14F-4D97-AF65-F5344CB8AC3E}">
        <p14:creationId xmlns:p14="http://schemas.microsoft.com/office/powerpoint/2010/main" val="22778977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24236272-3F64-21D9-0A5D-E4ACB063E4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7C3A49-1952-10E5-0CA2-DD502F43EEBC}"/>
              </a:ext>
            </a:extLst>
          </p:cNvPr>
          <p:cNvSpPr>
            <a:spLocks noGrp="1"/>
          </p:cNvSpPr>
          <p:nvPr>
            <p:ph type="title"/>
          </p:nvPr>
        </p:nvSpPr>
        <p:spPr/>
        <p:txBody>
          <a:bodyPr/>
          <a:lstStyle/>
          <a:p>
            <a:r>
              <a:rPr lang="en-GB" dirty="0"/>
              <a:t>Any questions? </a:t>
            </a:r>
          </a:p>
        </p:txBody>
      </p:sp>
      <p:sp>
        <p:nvSpPr>
          <p:cNvPr id="3" name="Content Placeholder 2">
            <a:extLst>
              <a:ext uri="{FF2B5EF4-FFF2-40B4-BE49-F238E27FC236}">
                <a16:creationId xmlns:a16="http://schemas.microsoft.com/office/drawing/2014/main" id="{9B450535-0E49-D549-B0B7-B7228C498A06}"/>
              </a:ext>
            </a:extLst>
          </p:cNvPr>
          <p:cNvSpPr>
            <a:spLocks noGrp="1"/>
          </p:cNvSpPr>
          <p:nvPr>
            <p:ph sz="half" idx="1"/>
          </p:nvPr>
        </p:nvSpPr>
        <p:spPr/>
        <p:txBody>
          <a:bodyPr>
            <a:normAutofit/>
          </a:bodyPr>
          <a:lstStyle/>
          <a:p>
            <a:pPr marL="0" indent="0">
              <a:buNone/>
            </a:pPr>
            <a:r>
              <a:rPr lang="en-GB" dirty="0"/>
              <a:t> </a:t>
            </a:r>
          </a:p>
          <a:p>
            <a:pPr marL="0" indent="0">
              <a:buNone/>
            </a:pPr>
            <a:endParaRPr lang="en-GB" dirty="0"/>
          </a:p>
        </p:txBody>
      </p:sp>
    </p:spTree>
    <p:extLst>
      <p:ext uri="{BB962C8B-B14F-4D97-AF65-F5344CB8AC3E}">
        <p14:creationId xmlns:p14="http://schemas.microsoft.com/office/powerpoint/2010/main" val="320964648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094044760D3B546A97956410EC15369" ma:contentTypeVersion="" ma:contentTypeDescription="Create a new document." ma:contentTypeScope="" ma:versionID="edd2f4fb7247f1e1085ec89bfced05e3">
  <xsd:schema xmlns:xsd="http://www.w3.org/2001/XMLSchema" xmlns:xs="http://www.w3.org/2001/XMLSchema" xmlns:p="http://schemas.microsoft.com/office/2006/metadata/properties" xmlns:ns2="3e055c07-13c7-499b-b143-56199a7cf3c1" xmlns:ns3="d74408b1-0fbc-463e-a5fd-65a4e25556b8" xmlns:ns4="3c6552ff-e203-492b-9a4a-86c2b1ce869f" targetNamespace="http://schemas.microsoft.com/office/2006/metadata/properties" ma:root="true" ma:fieldsID="106aaa422ee86b71a4287062614dce19" ns2:_="" ns3:_="" ns4:_="">
    <xsd:import namespace="3e055c07-13c7-499b-b143-56199a7cf3c1"/>
    <xsd:import namespace="d74408b1-0fbc-463e-a5fd-65a4e25556b8"/>
    <xsd:import namespace="3c6552ff-e203-492b-9a4a-86c2b1ce869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3:SharedWithUsers" minOccurs="0"/>
                <xsd:element ref="ns3:SharedWithDetails"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element ref="ns2:lcf76f155ced4ddcb4097134ff3c332f" minOccurs="0"/>
                <xsd:element ref="ns4:TaxCatchAll"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055c07-13c7-499b-b143-56199a7cf3c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c470fb7-5308-496a-a12b-188b66d4a6eb" ma:termSetId="09814cd3-568e-fe90-9814-8d621ff8fb84" ma:anchorId="fba54fb3-c3e1-fe81-a776-ca4b69148c4d" ma:open="true" ma:isKeyword="false">
      <xsd:complexType>
        <xsd:sequence>
          <xsd:element ref="pc:Terms" minOccurs="0" maxOccurs="1"/>
        </xsd:sequence>
      </xsd:complex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74408b1-0fbc-463e-a5fd-65a4e25556b8"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c6552ff-e203-492b-9a4a-86c2b1ce869f"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E8433A6E-FE30-4B29-BDDB-CB277F437CC7}" ma:internalName="TaxCatchAll" ma:showField="CatchAllData" ma:web="{d74408b1-0fbc-463e-a5fd-65a4e25556b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3c6552ff-e203-492b-9a4a-86c2b1ce869f" xsi:nil="true"/>
    <lcf76f155ced4ddcb4097134ff3c332f xmlns="3e055c07-13c7-499b-b143-56199a7cf3c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7B96104-0E1A-41EA-8F68-D1B181BC17BA}">
  <ds:schemaRefs>
    <ds:schemaRef ds:uri="http://schemas.microsoft.com/sharepoint/v3/contenttype/forms"/>
  </ds:schemaRefs>
</ds:datastoreItem>
</file>

<file path=customXml/itemProps2.xml><?xml version="1.0" encoding="utf-8"?>
<ds:datastoreItem xmlns:ds="http://schemas.openxmlformats.org/officeDocument/2006/customXml" ds:itemID="{05859271-23BA-4876-A60E-7D4090C86EE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e055c07-13c7-499b-b143-56199a7cf3c1"/>
    <ds:schemaRef ds:uri="d74408b1-0fbc-463e-a5fd-65a4e25556b8"/>
    <ds:schemaRef ds:uri="3c6552ff-e203-492b-9a4a-86c2b1ce869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78CD533-70CD-4EF9-949D-551372CF62F5}">
  <ds:schemaRefs>
    <ds:schemaRef ds:uri="http://schemas.microsoft.com/office/2006/metadata/properties"/>
    <ds:schemaRef ds:uri="http://schemas.microsoft.com/office/infopath/2007/PartnerControls"/>
    <ds:schemaRef ds:uri="http://purl.org/dc/terms/"/>
    <ds:schemaRef ds:uri="http://www.w3.org/XML/1998/namespace"/>
    <ds:schemaRef ds:uri="http://schemas.microsoft.com/office/2006/documentManagement/types"/>
    <ds:schemaRef ds:uri="http://purl.org/dc/dcmitype/"/>
    <ds:schemaRef ds:uri="http://schemas.openxmlformats.org/package/2006/metadata/core-properties"/>
    <ds:schemaRef ds:uri="3c6552ff-e203-492b-9a4a-86c2b1ce869f"/>
    <ds:schemaRef ds:uri="d74408b1-0fbc-463e-a5fd-65a4e25556b8"/>
    <ds:schemaRef ds:uri="3e055c07-13c7-499b-b143-56199a7cf3c1"/>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TM16401375[[fn=Madison]]</Template>
  <TotalTime>5158</TotalTime>
  <Words>448</Words>
  <Application>Microsoft Office PowerPoint</Application>
  <PresentationFormat>Widescreen</PresentationFormat>
  <Paragraphs>64</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MS Shell Dlg 2</vt:lpstr>
      <vt:lpstr>Wingdings</vt:lpstr>
      <vt:lpstr>Wingdings 3</vt:lpstr>
      <vt:lpstr>Madison</vt:lpstr>
      <vt:lpstr>Meet the Teacher…</vt:lpstr>
      <vt:lpstr>Our Mission statement </vt:lpstr>
      <vt:lpstr>Our School Values</vt:lpstr>
      <vt:lpstr>We use a Positive Behaviour policy </vt:lpstr>
      <vt:lpstr>PowerPoint Presentation</vt:lpstr>
      <vt:lpstr>How has the curriculum changed? : </vt:lpstr>
      <vt:lpstr>Homework: </vt:lpstr>
      <vt:lpstr>Reading in school and at home</vt:lpstr>
      <vt:lpstr>11 Plus Prep</vt:lpstr>
      <vt:lpstr>E-safety, online usage and devices </vt:lpstr>
      <vt:lpstr>Assessment – formative and summative</vt:lpstr>
      <vt:lpstr>Any 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 the Teacher…</dc:title>
  <dc:creator>Wickett, Sara</dc:creator>
  <cp:lastModifiedBy>Kaur, Anveer</cp:lastModifiedBy>
  <cp:revision>17</cp:revision>
  <dcterms:created xsi:type="dcterms:W3CDTF">2023-09-11T12:47:48Z</dcterms:created>
  <dcterms:modified xsi:type="dcterms:W3CDTF">2026-09-16T10:23:23Z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lpwstr>170000.000000000</vt:lpwstr>
  </property>
  <property fmtid="{D5CDD505-2E9C-101B-9397-08002B2CF9AE}" pid="3" name="ContentTypeId">
    <vt:lpwstr>0x0101000094044760D3B546A97956410EC15369</vt:lpwstr>
  </property>
  <property fmtid="{D5CDD505-2E9C-101B-9397-08002B2CF9AE}" pid="4" name="MediaServiceImageTags">
    <vt:lpwstr/>
  </property>
</Properties>
</file>